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7" r:id="rId9"/>
    <p:sldId id="266" r:id="rId10"/>
    <p:sldId id="268" r:id="rId11"/>
    <p:sldId id="269" r:id="rId12"/>
    <p:sldId id="270" r:id="rId13"/>
    <p:sldId id="271" r:id="rId14"/>
    <p:sldId id="274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285C0D-4895-4E37-A3C4-AA7E8B91CAC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C1011B-8910-415B-A5CA-9A65E0767F7E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 rtl="0"/>
          <a:r>
            <a:rPr lang="zh-CN" altLang="en-US" sz="2800" b="1" dirty="0" smtClean="0">
              <a:latin typeface="方正粗圆简体" pitchFamily="2" charset="-122"/>
              <a:ea typeface="方正粗圆简体" pitchFamily="2" charset="-122"/>
            </a:rPr>
            <a:t>学习目标</a:t>
          </a:r>
          <a:endParaRPr lang="zh-CN" altLang="en-US" sz="2800" dirty="0">
            <a:latin typeface="方正粗圆简体" pitchFamily="2" charset="-122"/>
            <a:ea typeface="方正粗圆简体" pitchFamily="2" charset="-122"/>
          </a:endParaRPr>
        </a:p>
      </dgm:t>
    </dgm:pt>
    <dgm:pt modelId="{9461371A-5004-4CCF-B92A-F558BAD0F1D8}" type="parTrans" cxnId="{69C835A0-31BB-4D43-91CA-EE2E80631799}">
      <dgm:prSet/>
      <dgm:spPr/>
      <dgm:t>
        <a:bodyPr/>
        <a:lstStyle/>
        <a:p>
          <a:endParaRPr lang="zh-CN" altLang="en-US"/>
        </a:p>
      </dgm:t>
    </dgm:pt>
    <dgm:pt modelId="{4A46250C-41F1-42FB-9BBF-61586156BC22}" type="sibTrans" cxnId="{69C835A0-31BB-4D43-91CA-EE2E80631799}">
      <dgm:prSet/>
      <dgm:spPr/>
      <dgm:t>
        <a:bodyPr/>
        <a:lstStyle/>
        <a:p>
          <a:endParaRPr lang="zh-CN" altLang="en-US"/>
        </a:p>
      </dgm:t>
    </dgm:pt>
    <dgm:pt modelId="{CE9F727D-59D3-4933-9C08-76DF49947A8C}" type="pres">
      <dgm:prSet presAssocID="{07285C0D-4895-4E37-A3C4-AA7E8B91CACB}" presName="linear" presStyleCnt="0">
        <dgm:presLayoutVars>
          <dgm:animLvl val="lvl"/>
          <dgm:resizeHandles val="exact"/>
        </dgm:presLayoutVars>
      </dgm:prSet>
      <dgm:spPr/>
    </dgm:pt>
    <dgm:pt modelId="{656CCC9B-7965-4F66-AEC1-E8C1B13CE73B}" type="pres">
      <dgm:prSet presAssocID="{9BC1011B-8910-415B-A5CA-9A65E0767F7E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1C6D96B-3D7A-4622-906C-9F6DE10203E3}" type="presOf" srcId="{9BC1011B-8910-415B-A5CA-9A65E0767F7E}" destId="{656CCC9B-7965-4F66-AEC1-E8C1B13CE73B}" srcOrd="0" destOrd="0" presId="urn:microsoft.com/office/officeart/2005/8/layout/vList2"/>
    <dgm:cxn modelId="{69C835A0-31BB-4D43-91CA-EE2E80631799}" srcId="{07285C0D-4895-4E37-A3C4-AA7E8B91CACB}" destId="{9BC1011B-8910-415B-A5CA-9A65E0767F7E}" srcOrd="0" destOrd="0" parTransId="{9461371A-5004-4CCF-B92A-F558BAD0F1D8}" sibTransId="{4A46250C-41F1-42FB-9BBF-61586156BC22}"/>
    <dgm:cxn modelId="{009F079D-8DBE-4A9E-AA54-6039422796FC}" type="presOf" srcId="{07285C0D-4895-4E37-A3C4-AA7E8B91CACB}" destId="{CE9F727D-59D3-4933-9C08-76DF49947A8C}" srcOrd="0" destOrd="0" presId="urn:microsoft.com/office/officeart/2005/8/layout/vList2"/>
    <dgm:cxn modelId="{3850912F-6487-477B-80A0-25631DBD41B4}" type="presParOf" srcId="{CE9F727D-59D3-4933-9C08-76DF49947A8C}" destId="{656CCC9B-7965-4F66-AEC1-E8C1B13CE73B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A3C13F-D06C-4127-811C-C885BEEF73DA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FFB4A5FE-E303-43B4-BC54-139F832904E0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zh-CN" altLang="en-US" sz="1800" b="1" dirty="0" smtClean="0"/>
            <a:t>不织布贴画：盛装少女</a:t>
          </a:r>
          <a:endParaRPr lang="zh-CN" altLang="en-US" sz="1800" dirty="0"/>
        </a:p>
      </dgm:t>
    </dgm:pt>
    <dgm:pt modelId="{B2A669C5-1EED-4FCE-A528-F7BCA8CFAB09}" type="parTrans" cxnId="{94444CF4-A98F-4732-B0F3-62703A2A5D93}">
      <dgm:prSet/>
      <dgm:spPr/>
      <dgm:t>
        <a:bodyPr/>
        <a:lstStyle/>
        <a:p>
          <a:endParaRPr lang="zh-CN" altLang="en-US"/>
        </a:p>
      </dgm:t>
    </dgm:pt>
    <dgm:pt modelId="{575062CF-2A47-400C-9DD9-D70F68A64707}" type="sibTrans" cxnId="{94444CF4-A98F-4732-B0F3-62703A2A5D93}">
      <dgm:prSet/>
      <dgm:spPr/>
      <dgm:t>
        <a:bodyPr/>
        <a:lstStyle/>
        <a:p>
          <a:endParaRPr lang="zh-CN" altLang="en-US"/>
        </a:p>
      </dgm:t>
    </dgm:pt>
    <dgm:pt modelId="{00CD8646-6805-462A-BACB-9B65A5F1942A}" type="pres">
      <dgm:prSet presAssocID="{FFA3C13F-D06C-4127-811C-C885BEEF73D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F7F17C5-451B-4C5A-891A-D91102345E7B}" type="pres">
      <dgm:prSet presAssocID="{FFB4A5FE-E303-43B4-BC54-139F832904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7C1BC8-EDE7-4025-BA83-2ECF8B303217}" type="presOf" srcId="{FFB4A5FE-E303-43B4-BC54-139F832904E0}" destId="{EF7F17C5-451B-4C5A-891A-D91102345E7B}" srcOrd="0" destOrd="0" presId="urn:microsoft.com/office/officeart/2005/8/layout/vList2"/>
    <dgm:cxn modelId="{94444CF4-A98F-4732-B0F3-62703A2A5D93}" srcId="{FFA3C13F-D06C-4127-811C-C885BEEF73DA}" destId="{FFB4A5FE-E303-43B4-BC54-139F832904E0}" srcOrd="0" destOrd="0" parTransId="{B2A669C5-1EED-4FCE-A528-F7BCA8CFAB09}" sibTransId="{575062CF-2A47-400C-9DD9-D70F68A64707}"/>
    <dgm:cxn modelId="{465DE66F-A48F-4C00-B083-70BB712E1843}" type="presOf" srcId="{FFA3C13F-D06C-4127-811C-C885BEEF73DA}" destId="{00CD8646-6805-462A-BACB-9B65A5F1942A}" srcOrd="0" destOrd="0" presId="urn:microsoft.com/office/officeart/2005/8/layout/vList2"/>
    <dgm:cxn modelId="{5B3DA29F-3FC0-4D1E-8F57-F2E25861007F}" type="presParOf" srcId="{00CD8646-6805-462A-BACB-9B65A5F1942A}" destId="{EF7F17C5-451B-4C5A-891A-D91102345E7B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96009-7D81-4AED-AFD6-0859A606616F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1FF41-FF92-4FDE-936E-5D85DD1EC1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方正粗圆简体" pitchFamily="2" charset="-122"/>
                <a:ea typeface="方正粗圆简体" pitchFamily="2" charset="-122"/>
              </a:rPr>
              <a:t/>
            </a:r>
            <a:br>
              <a:rPr lang="zh-CN" altLang="en-US" dirty="0">
                <a:latin typeface="方正粗圆简体" pitchFamily="2" charset="-122"/>
                <a:ea typeface="方正粗圆简体" pitchFamily="2" charset="-122"/>
              </a:rPr>
            </a:br>
            <a:r>
              <a:rPr lang="zh-CN" altLang="en-US" dirty="0">
                <a:latin typeface="方正粗圆简体" pitchFamily="2" charset="-122"/>
                <a:ea typeface="方正粗圆简体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方正粗圆简体" pitchFamily="2" charset="-122"/>
                <a:ea typeface="方正粗圆简体" pitchFamily="2" charset="-122"/>
              </a:rPr>
              <a:t>单元三</a:t>
            </a:r>
            <a:r>
              <a:rPr lang="zh-CN" altLang="en-US" dirty="0">
                <a:latin typeface="方正粗圆简体" pitchFamily="2" charset="-122"/>
                <a:ea typeface="方正粗圆简体" pitchFamily="2" charset="-122"/>
              </a:rPr>
              <a:t> 布艺造型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70124" cy="3519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798380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28992" y="428604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方正少儿简体" pitchFamily="65" charset="-122"/>
                <a:ea typeface="方正少儿简体" pitchFamily="65" charset="-122"/>
              </a:rPr>
              <a:t>范例</a:t>
            </a:r>
            <a:r>
              <a:rPr lang="zh-CN" altLang="en-US" sz="3200" dirty="0" smtClean="0">
                <a:latin typeface="方正少儿简体" pitchFamily="65" charset="-122"/>
                <a:ea typeface="方正少儿简体" pitchFamily="65" charset="-122"/>
              </a:rPr>
              <a:t>欣赏</a:t>
            </a:r>
            <a:endParaRPr lang="zh-CN" altLang="en-US" sz="3200" dirty="0"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95646"/>
            <a:ext cx="5500726" cy="314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071942"/>
            <a:ext cx="5857891" cy="233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18" y="2828836"/>
            <a:ext cx="50720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．想一想生活中有哪些布料，请列举出材料的名称。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．收集各种布材，以动物、人物为题材分别设计制作一张布贴装饰画。</a:t>
            </a:r>
          </a:p>
        </p:txBody>
      </p:sp>
      <p:sp>
        <p:nvSpPr>
          <p:cNvPr id="3" name="矩形 2"/>
          <p:cNvSpPr/>
          <p:nvPr/>
        </p:nvSpPr>
        <p:spPr>
          <a:xfrm>
            <a:off x="1000100" y="1071546"/>
            <a:ext cx="2071702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方正喵呜体" pitchFamily="2" charset="-122"/>
                <a:ea typeface="方正喵呜体" pitchFamily="2" charset="-122"/>
              </a:rPr>
              <a:t>课后实践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7030A0"/>
                </a:solidFill>
                <a:latin typeface="方正少儿简体" pitchFamily="65" charset="-122"/>
                <a:ea typeface="方正少儿简体" pitchFamily="65" charset="-122"/>
              </a:rPr>
              <a:t>第三节 布玩偶</a:t>
            </a:r>
          </a:p>
        </p:txBody>
      </p:sp>
      <p:sp>
        <p:nvSpPr>
          <p:cNvPr id="4" name="矩形 3"/>
          <p:cNvSpPr/>
          <p:nvPr/>
        </p:nvSpPr>
        <p:spPr>
          <a:xfrm>
            <a:off x="714348" y="1785926"/>
            <a:ext cx="714379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</a:rPr>
              <a:t>一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、概述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r>
              <a:rPr lang="zh-CN" altLang="en-US" b="1" dirty="0"/>
              <a:t>造型可爱、手感舒适的布玩偶是幼儿非常喜爱的玩教具。制作布玩偶常用的主材有各色棉麻布，毛巾布、娃娃布、不织布等。内部填充棉花、化纤棉或颗粒状物。制作布玩偶需要熟悉常用针法、了解布片的缝合结构和制作方法，再辅以耐心、细心才能制作出精美的布玩偶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二</a:t>
            </a:r>
            <a:r>
              <a:rPr lang="zh-CN" altLang="en-US" sz="2000" b="1" dirty="0">
                <a:solidFill>
                  <a:srgbClr val="FF0000"/>
                </a:solidFill>
              </a:rPr>
              <a:t>、布艺基础针法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）平针缝：是最为常见的一种针法。一般用来做一些不需缝得很结实的地方，或用于做褶皱、缩口</a:t>
            </a:r>
            <a:r>
              <a:rPr lang="zh-CN" altLang="en-US" b="1" dirty="0" smtClean="0"/>
              <a:t>等。</a:t>
            </a:r>
            <a:endParaRPr lang="zh-CN" altLang="en-US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4357694"/>
            <a:ext cx="3643306" cy="165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785794"/>
            <a:ext cx="66437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）回针缝：出针后返回到前一针的入针处入针。尽量保持每一针的间距相同，一般用来缝制脸部五官的线条或</a:t>
            </a:r>
            <a:r>
              <a:rPr lang="zh-CN" altLang="en-US" b="1" dirty="0" smtClean="0"/>
              <a:t>文字。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）贴布缝：用于两片布料的合并缝合。多用与贴布颜色相同的线</a:t>
            </a:r>
            <a:r>
              <a:rPr lang="zh-CN" altLang="en-US" b="1" dirty="0" smtClean="0"/>
              <a:t>缝。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）锁边缝：用于缝合布的边缘。防止布料边脱</a:t>
            </a:r>
            <a:r>
              <a:rPr lang="zh-CN" altLang="en-US" b="1" dirty="0" smtClean="0"/>
              <a:t>线。</a:t>
            </a:r>
            <a:endParaRPr lang="zh-CN" alt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071810"/>
            <a:ext cx="3388143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75181"/>
            <a:ext cx="2571768" cy="17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733711"/>
            <a:ext cx="7429507" cy="212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348" y="642918"/>
            <a:ext cx="74295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）藏针缝：用于两块布的缝合，看不到针脚，比较美观。常用来连接头部、四肢与</a:t>
            </a:r>
            <a:r>
              <a:rPr lang="zh-CN" altLang="en-US" b="1" dirty="0" smtClean="0"/>
              <a:t>身体。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6</a:t>
            </a:r>
            <a:r>
              <a:rPr lang="zh-CN" altLang="en-US" b="1" dirty="0"/>
              <a:t>）缎面缝：常用于缝制如鼻子、眼睛等需要利用线填满的</a:t>
            </a:r>
            <a:r>
              <a:rPr lang="zh-CN" altLang="en-US" b="1" dirty="0" smtClean="0"/>
              <a:t>部分。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7</a:t>
            </a:r>
            <a:r>
              <a:rPr lang="zh-CN" altLang="en-US" b="1" dirty="0"/>
              <a:t>）打籽缝：多用于表现小动物、人物的眼睛，或是物体表面点状的</a:t>
            </a:r>
            <a:r>
              <a:rPr lang="zh-CN" altLang="en-US" b="1" dirty="0" smtClean="0"/>
              <a:t>颗粒。</a:t>
            </a:r>
            <a:endParaRPr lang="zh-CN" altLang="en-US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357430"/>
            <a:ext cx="2857433" cy="149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357430"/>
            <a:ext cx="2786082" cy="156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286256"/>
            <a:ext cx="4205294" cy="155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50004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三、解析</a:t>
            </a:r>
            <a:r>
              <a:rPr lang="zh-CN" altLang="en-US" sz="2400" b="1" dirty="0">
                <a:solidFill>
                  <a:srgbClr val="FF0000"/>
                </a:solidFill>
              </a:rPr>
              <a:t>与制作</a:t>
            </a:r>
          </a:p>
        </p:txBody>
      </p:sp>
      <p:sp>
        <p:nvSpPr>
          <p:cNvPr id="3" name="矩形 2"/>
          <p:cNvSpPr/>
          <p:nvPr/>
        </p:nvSpPr>
        <p:spPr>
          <a:xfrm>
            <a:off x="714348" y="1130842"/>
            <a:ext cx="3371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F0"/>
                </a:solidFill>
              </a:rPr>
              <a:t>（一）袜子娃娃布</a:t>
            </a:r>
            <a:r>
              <a:rPr lang="zh-CN" altLang="en-US" b="1" dirty="0" smtClean="0">
                <a:solidFill>
                  <a:srgbClr val="00B0F0"/>
                </a:solidFill>
              </a:rPr>
              <a:t>偶</a:t>
            </a:r>
            <a:r>
              <a:rPr lang="en-US" altLang="zh-CN" b="1" dirty="0" smtClean="0">
                <a:solidFill>
                  <a:srgbClr val="00B0F0"/>
                </a:solidFill>
              </a:rPr>
              <a:t>——</a:t>
            </a:r>
            <a:r>
              <a:rPr lang="zh-CN" altLang="en-US" b="1" dirty="0" smtClean="0">
                <a:solidFill>
                  <a:srgbClr val="00B0F0"/>
                </a:solidFill>
              </a:rPr>
              <a:t>羞羞兔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6143669" cy="4691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697927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3338510"/>
            <a:ext cx="2638322" cy="3519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500042"/>
            <a:ext cx="3488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</a:rPr>
              <a:t>（二）玩具手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偶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——</a:t>
            </a:r>
            <a:r>
              <a:rPr lang="zh-CN" altLang="en-US" sz="2000" b="1" dirty="0" smtClean="0">
                <a:solidFill>
                  <a:srgbClr val="00B0F0"/>
                </a:solidFill>
              </a:rPr>
              <a:t>小熊手偶</a:t>
            </a:r>
            <a:endParaRPr lang="zh-CN" altLang="en-US" sz="2000" b="1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38" y="1571612"/>
            <a:ext cx="6572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）准备工具材料：不织布、针线、剪刀、铅笔、白纸；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）绘制草图；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）剪出纸样后，根据纸样在不织布上画出轮廓线，沿轮廓线的内侧剪下</a:t>
            </a:r>
            <a:r>
              <a:rPr lang="zh-CN" altLang="en-US" b="1" dirty="0" smtClean="0"/>
              <a:t>备用； </a:t>
            </a:r>
            <a:endParaRPr lang="zh-CN" altLang="en-US" b="1" dirty="0"/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）将零部件粘贴或用平缝、贴布缝缝合在身体前片上；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）将前后片用锁边缝缝合；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6</a:t>
            </a:r>
            <a:r>
              <a:rPr lang="zh-CN" altLang="en-US" b="1" dirty="0"/>
              <a:t>）制作完成。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2357430"/>
            <a:ext cx="58579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</a:t>
            </a:r>
            <a:r>
              <a:rPr lang="en-US" altLang="zh-CN" b="1" dirty="0"/>
              <a:t>1</a:t>
            </a:r>
            <a:r>
              <a:rPr lang="zh-CN" altLang="en-US" b="1" dirty="0"/>
              <a:t>．了解布艺造型常用的工具材料，掌握各种材料的基本加工制作方法； </a:t>
            </a:r>
          </a:p>
          <a:p>
            <a:endParaRPr lang="en-US" altLang="zh-CN" b="1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/>
              <a:t>．能根据幼儿园教育教学的需要，结合布艺造型设计制作出安全实用、造型美观、工艺精美的布艺类玩教具和装饰物。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785786" y="1071546"/>
          <a:ext cx="2143140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8227184" cy="475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428604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</a:rPr>
              <a:t>（三）扭扭棒玩偶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1000108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en-US" b="1" dirty="0"/>
              <a:t>．平面造型：海底世界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276108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571612"/>
            <a:ext cx="2942131" cy="220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143380"/>
            <a:ext cx="8505830" cy="1282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6875463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4620"/>
            <a:ext cx="5857916" cy="39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642918"/>
            <a:ext cx="237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2</a:t>
            </a:r>
            <a:r>
              <a:rPr lang="zh-CN" altLang="en-US" b="1" dirty="0"/>
              <a:t>．立体造型：顽皮熊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626845" cy="4114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3358568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7" y="949869"/>
            <a:ext cx="2643206" cy="314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4124331"/>
            <a:ext cx="2563037" cy="2733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143356"/>
            <a:ext cx="285793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357554" y="285728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方正少儿简体" pitchFamily="65" charset="-122"/>
                <a:ea typeface="方正少儿简体" pitchFamily="65" charset="-122"/>
              </a:rPr>
              <a:t>范例</a:t>
            </a:r>
            <a:r>
              <a:rPr lang="zh-CN" altLang="en-US" sz="3200" dirty="0" smtClean="0">
                <a:latin typeface="方正少儿简体" pitchFamily="65" charset="-122"/>
                <a:ea typeface="方正少儿简体" pitchFamily="65" charset="-122"/>
              </a:rPr>
              <a:t>欣赏</a:t>
            </a:r>
            <a:endParaRPr lang="zh-CN" altLang="en-US" sz="3200" dirty="0"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690336"/>
            <a:ext cx="5643586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1</a:t>
            </a:r>
            <a:r>
              <a:rPr lang="zh-CN" altLang="en-US" b="1" dirty="0"/>
              <a:t>．设计制作一个袜子娃娃。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2</a:t>
            </a:r>
            <a:r>
              <a:rPr lang="zh-CN" altLang="en-US" b="1" dirty="0"/>
              <a:t>． 与几个同学一组，用不织布制作几个动物手偶，并用这些手偶排演一出手偶剧。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3</a:t>
            </a:r>
            <a:r>
              <a:rPr lang="zh-CN" altLang="en-US" b="1" dirty="0"/>
              <a:t>．用扭扭棒制作一幅装饰画。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4</a:t>
            </a:r>
            <a:r>
              <a:rPr lang="zh-CN" altLang="en-US" b="1" dirty="0"/>
              <a:t>．用扭扭棒制作一个立体场景。</a:t>
            </a:r>
          </a:p>
        </p:txBody>
      </p:sp>
      <p:sp>
        <p:nvSpPr>
          <p:cNvPr id="3" name="矩形 2"/>
          <p:cNvSpPr/>
          <p:nvPr/>
        </p:nvSpPr>
        <p:spPr>
          <a:xfrm>
            <a:off x="1000100" y="1571612"/>
            <a:ext cx="2071702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方正喵呜体" pitchFamily="2" charset="-122"/>
                <a:ea typeface="方正喵呜体" pitchFamily="2" charset="-122"/>
              </a:rPr>
              <a:t>课后实践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方正少儿简体" pitchFamily="65" charset="-122"/>
                <a:ea typeface="方正少儿简体" pitchFamily="65" charset="-122"/>
              </a:rPr>
              <a:t> </a:t>
            </a:r>
            <a:r>
              <a:rPr lang="zh-CN" altLang="en-US" dirty="0">
                <a:solidFill>
                  <a:srgbClr val="7030A0"/>
                </a:solidFill>
                <a:latin typeface="方正少儿简体" pitchFamily="65" charset="-122"/>
                <a:ea typeface="方正少儿简体" pitchFamily="65" charset="-122"/>
              </a:rPr>
              <a:t>第一节 布艺概述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1785926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b="1" dirty="0"/>
          </a:p>
          <a:p>
            <a:r>
              <a:rPr lang="zh-CN" altLang="en-US" b="1" dirty="0"/>
              <a:t> 布艺指以布为主料，经过艺术加工，达到一定的艺术效果，能满足人们的生活需求的</a:t>
            </a:r>
            <a:r>
              <a:rPr lang="zh-CN" altLang="en-US" b="1" dirty="0" smtClean="0"/>
              <a:t>制品。</a:t>
            </a:r>
            <a:endParaRPr lang="zh-CN" altLang="en-US" b="1" dirty="0"/>
          </a:p>
          <a:p>
            <a:r>
              <a:rPr lang="zh-CN" altLang="en-US" b="1" dirty="0"/>
              <a:t> </a:t>
            </a:r>
            <a:endParaRPr lang="en-US" altLang="zh-CN" b="1" dirty="0" smtClean="0"/>
          </a:p>
          <a:p>
            <a:r>
              <a:rPr lang="zh-CN" altLang="en-US" b="1" dirty="0" smtClean="0"/>
              <a:t>多</a:t>
            </a:r>
            <a:r>
              <a:rPr lang="zh-CN" altLang="en-US" b="1" dirty="0"/>
              <a:t>结合刺绣、印染等工艺在布上装饰一些象征性的图形，如花卉、动物、植物等，借以表达趋吉避凶的美好愿望。现代布艺在面料、色彩、纹样等方面都有了更多的选择，造型也愈加变化。窗帘、床品、包包、杂货、玩偶、</a:t>
            </a:r>
            <a:r>
              <a:rPr lang="zh-CN" altLang="en-US" b="1" dirty="0" smtClean="0"/>
              <a:t>壁挂等等。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57148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 一、</a:t>
            </a:r>
            <a:r>
              <a:rPr lang="zh-CN" altLang="en-US" sz="2400" b="1" dirty="0">
                <a:solidFill>
                  <a:srgbClr val="FF0000"/>
                </a:solidFill>
              </a:rPr>
              <a:t>布艺工具与材料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571612"/>
            <a:ext cx="81439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000" b="1" dirty="0"/>
          </a:p>
          <a:p>
            <a:r>
              <a:rPr lang="zh-CN" altLang="en-US" sz="2000" b="1" dirty="0" smtClean="0">
                <a:solidFill>
                  <a:srgbClr val="0070C0"/>
                </a:solidFill>
              </a:rPr>
              <a:t>工具</a:t>
            </a:r>
            <a:r>
              <a:rPr lang="zh-CN" altLang="en-US" sz="2000" b="1" dirty="0">
                <a:solidFill>
                  <a:srgbClr val="0070C0"/>
                </a:solidFill>
              </a:rPr>
              <a:t>：</a:t>
            </a:r>
            <a:r>
              <a:rPr lang="zh-CN" altLang="en-US" sz="2000" b="1" dirty="0"/>
              <a:t>剪刀、纱线剪、针、顶针、布用酒精胶、热熔胶、胶棒、镊子、定位珠针、</a:t>
            </a:r>
            <a:r>
              <a:rPr lang="zh-CN" altLang="en-US" sz="2000" b="1" dirty="0" smtClean="0"/>
              <a:t>锥</a:t>
            </a:r>
            <a:r>
              <a:rPr lang="zh-CN" altLang="en-US" sz="2000" b="1" dirty="0"/>
              <a:t>子、气消笔、夹子等。</a:t>
            </a:r>
          </a:p>
          <a:p>
            <a:r>
              <a:rPr lang="zh-CN" altLang="en-US" sz="2000" b="1" dirty="0">
                <a:solidFill>
                  <a:srgbClr val="0070C0"/>
                </a:solidFill>
              </a:rPr>
              <a:t>布料：</a:t>
            </a:r>
            <a:r>
              <a:rPr lang="zh-CN" altLang="en-US" sz="2000" b="1" dirty="0"/>
              <a:t>棉布、麻布、印花布、不织布、毛巾布、绒布、牛仔布和二次利用的日用纺织品如衣服、袜子等。</a:t>
            </a:r>
          </a:p>
          <a:p>
            <a:r>
              <a:rPr lang="zh-CN" altLang="en-US" sz="2000" b="1" dirty="0">
                <a:solidFill>
                  <a:srgbClr val="0070C0"/>
                </a:solidFill>
              </a:rPr>
              <a:t>线材：</a:t>
            </a:r>
            <a:r>
              <a:rPr lang="zh-CN" altLang="en-US" sz="2000" b="1" dirty="0"/>
              <a:t>棉线、毛线、丝带等。</a:t>
            </a:r>
          </a:p>
          <a:p>
            <a:r>
              <a:rPr lang="zh-CN" altLang="en-US" sz="2000" b="1" dirty="0">
                <a:solidFill>
                  <a:srgbClr val="0070C0"/>
                </a:solidFill>
              </a:rPr>
              <a:t>辅料：</a:t>
            </a:r>
            <a:r>
              <a:rPr lang="zh-CN" altLang="en-US" sz="2000" b="1" dirty="0"/>
              <a:t>棉花、</a:t>
            </a:r>
            <a:r>
              <a:rPr lang="en-US" altLang="zh-CN" sz="2000" b="1" dirty="0"/>
              <a:t>PP</a:t>
            </a:r>
            <a:r>
              <a:rPr lang="zh-CN" altLang="en-US" sz="2000" b="1" dirty="0"/>
              <a:t>棉、珍珠棉、纽扣、串珠、娃娃眼睛、蕾丝花边等。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2852"/>
            <a:ext cx="3714754" cy="345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929066"/>
            <a:ext cx="2474697" cy="179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3786190"/>
            <a:ext cx="3705235" cy="217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500042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二、布材料在幼儿园中的应用</a:t>
            </a:r>
          </a:p>
        </p:txBody>
      </p:sp>
      <p:sp>
        <p:nvSpPr>
          <p:cNvPr id="3" name="矩形 2"/>
          <p:cNvSpPr/>
          <p:nvPr/>
        </p:nvSpPr>
        <p:spPr>
          <a:xfrm>
            <a:off x="642911" y="1142984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因布</a:t>
            </a:r>
            <a:r>
              <a:rPr lang="zh-CN" altLang="en-US" b="1" dirty="0"/>
              <a:t>材料安全、耐用、环保的</a:t>
            </a:r>
            <a:r>
              <a:rPr lang="zh-CN" altLang="en-US" b="1" dirty="0" smtClean="0"/>
              <a:t>特性，</a:t>
            </a:r>
            <a:r>
              <a:rPr lang="zh-CN" altLang="en-US" b="1" dirty="0"/>
              <a:t>用各种布材料制成的玩教具造型可爱，颜色鲜艳，深受幼儿喜爱</a:t>
            </a:r>
            <a:r>
              <a:rPr lang="zh-CN" altLang="en-US" b="1" dirty="0" smtClean="0"/>
              <a:t>。</a:t>
            </a:r>
            <a:r>
              <a:rPr lang="zh-CN" altLang="en-US" b="1" dirty="0"/>
              <a:t>布料也可用于教育教学活动，如在布上</a:t>
            </a:r>
            <a:r>
              <a:rPr lang="zh-CN" altLang="en-US" b="1" dirty="0">
                <a:solidFill>
                  <a:srgbClr val="FF0000"/>
                </a:solidFill>
              </a:rPr>
              <a:t>绘画、布贴画、扎染、蜡染、简单的布手作</a:t>
            </a:r>
            <a:r>
              <a:rPr lang="zh-CN" altLang="en-US" b="1" dirty="0" smtClean="0"/>
              <a:t>等。</a:t>
            </a:r>
            <a:endParaRPr lang="zh-CN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643182"/>
            <a:ext cx="3214678" cy="2082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3116"/>
            <a:ext cx="3300417" cy="3471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3143272" cy="235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00108"/>
            <a:ext cx="3076299" cy="223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71876"/>
            <a:ext cx="379938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500438"/>
            <a:ext cx="3524257" cy="2643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7030A0"/>
                </a:solidFill>
                <a:latin typeface="方正少儿简体" pitchFamily="65" charset="-122"/>
                <a:ea typeface="方正少儿简体" pitchFamily="65" charset="-122"/>
              </a:rPr>
              <a:t>第二节 布贴画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1857364"/>
            <a:ext cx="79296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一</a:t>
            </a:r>
            <a:r>
              <a:rPr lang="zh-CN" altLang="en-US" sz="2000" b="1" dirty="0" smtClean="0"/>
              <a:t>、概述</a:t>
            </a:r>
            <a:endParaRPr lang="en-US" altLang="zh-CN" sz="2000" b="1" dirty="0" smtClean="0"/>
          </a:p>
          <a:p>
            <a:endParaRPr lang="en-US" altLang="zh-CN" sz="2000" b="1" dirty="0" smtClean="0"/>
          </a:p>
          <a:p>
            <a:r>
              <a:rPr lang="zh-CN" altLang="en-US" sz="2000" b="1" dirty="0" smtClean="0"/>
              <a:t>幼儿园</a:t>
            </a:r>
            <a:r>
              <a:rPr lang="zh-CN" altLang="en-US" sz="2000" b="1" dirty="0"/>
              <a:t>教育教学活动中，布料美丽的色彩和花纹让幼儿着迷，我们可运用剪切、粘贴等技法将布料加工成色彩鲜艳、情趣各异的布贴画，不仅让儿童感受布料柔软的触感，也能让布艺作品丰富幼儿园环境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35716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二、解析与制作</a:t>
            </a:r>
            <a:endParaRPr lang="zh-CN" altLang="en-US" b="1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857488" y="857232"/>
          <a:ext cx="249299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500034" y="1357298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工具材料：各色不织布、剪刀、夹子、珠针、酒精胶、铅笔、白纸。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2071678"/>
            <a:ext cx="72152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）绘制草图；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）将草图分解制作成纸模零部件，注意重叠的地方要多留</a:t>
            </a:r>
            <a:r>
              <a:rPr lang="zh-CN" altLang="en-US" b="1" dirty="0" smtClean="0"/>
              <a:t>一些； </a:t>
            </a:r>
            <a:endParaRPr lang="zh-CN" altLang="en-US" b="1" dirty="0"/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）沿轮廓线将纸模剪下；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）将纸模用大头针固定到不织布</a:t>
            </a:r>
            <a:r>
              <a:rPr lang="zh-CN" altLang="en-US" b="1" dirty="0" smtClean="0"/>
              <a:t>上，沿</a:t>
            </a:r>
            <a:r>
              <a:rPr lang="zh-CN" altLang="en-US" b="1" dirty="0"/>
              <a:t>边缘剪下不织布备用；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）按各零部件的前后关系摆放好，用酒精胶粘贴；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3929066"/>
            <a:ext cx="75041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1035</Words>
  <Application>Microsoft Office PowerPoint</Application>
  <PresentationFormat>全屏显示(4:3)</PresentationFormat>
  <Paragraphs>65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  单元三 布艺造型</vt:lpstr>
      <vt:lpstr>幻灯片 2</vt:lpstr>
      <vt:lpstr> 第一节 布艺概述</vt:lpstr>
      <vt:lpstr>幻灯片 4</vt:lpstr>
      <vt:lpstr>幻灯片 5</vt:lpstr>
      <vt:lpstr>幻灯片 6</vt:lpstr>
      <vt:lpstr>幻灯片 7</vt:lpstr>
      <vt:lpstr>第二节 布贴画</vt:lpstr>
      <vt:lpstr>幻灯片 9</vt:lpstr>
      <vt:lpstr>幻灯片 10</vt:lpstr>
      <vt:lpstr>幻灯片 11</vt:lpstr>
      <vt:lpstr>幻灯片 12</vt:lpstr>
      <vt:lpstr>幻灯片 13</vt:lpstr>
      <vt:lpstr>第三节 布玩偶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17</cp:revision>
  <dcterms:created xsi:type="dcterms:W3CDTF">2018-06-11T07:17:52Z</dcterms:created>
  <dcterms:modified xsi:type="dcterms:W3CDTF">2018-06-13T11:09:36Z</dcterms:modified>
</cp:coreProperties>
</file>