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257" r:id="rId4"/>
    <p:sldId id="258" r:id="rId5"/>
    <p:sldId id="260" r:id="rId7"/>
    <p:sldId id="261" r:id="rId8"/>
    <p:sldId id="262" r:id="rId9"/>
    <p:sldId id="264" r:id="rId10"/>
    <p:sldId id="263" r:id="rId11"/>
    <p:sldId id="265" r:id="rId12"/>
    <p:sldId id="266" r:id="rId13"/>
    <p:sldId id="267" r:id="rId14"/>
    <p:sldId id="268" r:id="rId15"/>
    <p:sldId id="269" r:id="rId16"/>
    <p:sldId id="270" r:id="rId17"/>
    <p:sldId id="271" r:id="rId18"/>
    <p:sldId id="272" r:id="rId19"/>
    <p:sldId id="273" r:id="rId20"/>
    <p:sldId id="274" r:id="rId21"/>
    <p:sldId id="275" r:id="rId22"/>
    <p:sldId id="277" r:id="rId23"/>
    <p:sldId id="276" r:id="rId24"/>
    <p:sldId id="278" r:id="rId25"/>
    <p:sldId id="279" r:id="rId26"/>
    <p:sldId id="280"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5" d="100"/>
          <a:sy n="85" d="100"/>
        </p:scale>
        <p:origin x="-112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7285C0D-4895-4E37-A3C4-AA7E8B91CACB}"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zh-CN" altLang="en-US"/>
        </a:p>
      </dgm:t>
    </dgm:pt>
    <dgm:pt modelId="{9BC1011B-8910-415B-A5CA-9A65E0767F7E}">
      <dgm:prSet custT="1">
        <dgm:style>
          <a:lnRef idx="3">
            <a:schemeClr val="lt1"/>
          </a:lnRef>
          <a:fillRef idx="1">
            <a:schemeClr val="accent4"/>
          </a:fillRef>
          <a:effectRef idx="1">
            <a:schemeClr val="accent4"/>
          </a:effectRef>
          <a:fontRef idx="minor">
            <a:schemeClr val="lt1"/>
          </a:fontRef>
        </dgm:style>
      </dgm:prSet>
      <dgm:spPr/>
      <dgm:t>
        <a:bodyPr/>
        <a:lstStyle/>
        <a:p>
          <a:pPr algn="ctr" rtl="0"/>
          <a:r>
            <a:rPr lang="zh-CN" altLang="en-US" sz="2800" b="1" dirty="0" smtClean="0">
              <a:latin typeface="方正粗圆简体" panose="02010601030101010101" pitchFamily="2" charset="-122"/>
              <a:ea typeface="方正粗圆简体" panose="02010601030101010101" pitchFamily="2" charset="-122"/>
            </a:rPr>
            <a:t>学习目标</a:t>
          </a:r>
          <a:endParaRPr lang="zh-CN" altLang="en-US" sz="2800" dirty="0">
            <a:latin typeface="方正粗圆简体" panose="02010601030101010101" pitchFamily="2" charset="-122"/>
            <a:ea typeface="方正粗圆简体" panose="02010601030101010101" pitchFamily="2" charset="-122"/>
          </a:endParaRPr>
        </a:p>
      </dgm:t>
    </dgm:pt>
    <dgm:pt modelId="{9461371A-5004-4CCF-B92A-F558BAD0F1D8}" cxnId="{69C835A0-31BB-4D43-91CA-EE2E80631799}" type="parTrans">
      <dgm:prSet/>
      <dgm:spPr/>
      <dgm:t>
        <a:bodyPr/>
        <a:lstStyle/>
        <a:p>
          <a:endParaRPr lang="zh-CN" altLang="en-US"/>
        </a:p>
      </dgm:t>
    </dgm:pt>
    <dgm:pt modelId="{4A46250C-41F1-42FB-9BBF-61586156BC22}" cxnId="{69C835A0-31BB-4D43-91CA-EE2E80631799}" type="sibTrans">
      <dgm:prSet/>
      <dgm:spPr/>
      <dgm:t>
        <a:bodyPr/>
        <a:lstStyle/>
        <a:p>
          <a:endParaRPr lang="zh-CN" altLang="en-US"/>
        </a:p>
      </dgm:t>
    </dgm:pt>
    <dgm:pt modelId="{CE9F727D-59D3-4933-9C08-76DF49947A8C}" type="pres">
      <dgm:prSet presAssocID="{07285C0D-4895-4E37-A3C4-AA7E8B91CACB}" presName="linear" presStyleCnt="0">
        <dgm:presLayoutVars>
          <dgm:animLvl val="lvl"/>
          <dgm:resizeHandles val="exact"/>
        </dgm:presLayoutVars>
      </dgm:prSet>
      <dgm:spPr/>
    </dgm:pt>
    <dgm:pt modelId="{656CCC9B-7965-4F66-AEC1-E8C1B13CE73B}" type="pres">
      <dgm:prSet presAssocID="{9BC1011B-8910-415B-A5CA-9A65E0767F7E}" presName="parentText" presStyleLbl="node1" presStyleIdx="0" presStyleCnt="1">
        <dgm:presLayoutVars>
          <dgm:chMax val="0"/>
          <dgm:bulletEnabled val="1"/>
        </dgm:presLayoutVars>
      </dgm:prSet>
      <dgm:spPr/>
    </dgm:pt>
  </dgm:ptLst>
  <dgm:cxnLst>
    <dgm:cxn modelId="{69C835A0-31BB-4D43-91CA-EE2E80631799}" srcId="{07285C0D-4895-4E37-A3C4-AA7E8B91CACB}" destId="{9BC1011B-8910-415B-A5CA-9A65E0767F7E}" srcOrd="0" destOrd="0" parTransId="{9461371A-5004-4CCF-B92A-F558BAD0F1D8}" sibTransId="{4A46250C-41F1-42FB-9BBF-61586156BC22}"/>
    <dgm:cxn modelId="{536F72C9-8FD2-4142-B1CE-146CB97C849E}" type="presOf" srcId="{9BC1011B-8910-415B-A5CA-9A65E0767F7E}" destId="{656CCC9B-7965-4F66-AEC1-E8C1B13CE73B}" srcOrd="0" destOrd="0" presId="urn:microsoft.com/office/officeart/2005/8/layout/vList2"/>
    <dgm:cxn modelId="{579A8200-4F0B-4B72-8DC9-B20E8AFE7600}" type="presOf" srcId="{07285C0D-4895-4E37-A3C4-AA7E8B91CACB}" destId="{CE9F727D-59D3-4933-9C08-76DF49947A8C}" srcOrd="0" destOrd="0" presId="urn:microsoft.com/office/officeart/2005/8/layout/vList2"/>
    <dgm:cxn modelId="{990D927C-3617-49C2-A0B0-AFD9A08329AC}" type="presParOf" srcId="{CE9F727D-59D3-4933-9C08-76DF49947A8C}" destId="{656CCC9B-7965-4F66-AEC1-E8C1B13CE73B}"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1B37427-02E4-4D0C-BD66-F44ABC6BC8FB}" type="doc">
      <dgm:prSet loTypeId="urn:microsoft.com/office/officeart/2005/8/layout/vList2" loCatId="list" qsTypeId="urn:microsoft.com/office/officeart/2005/8/quickstyle/simple1" qsCatId="simple" csTypeId="urn:microsoft.com/office/officeart/2005/8/colors/colorful3" csCatId="colorful"/>
      <dgm:spPr/>
      <dgm:t>
        <a:bodyPr/>
        <a:lstStyle/>
        <a:p>
          <a:endParaRPr lang="zh-CN" altLang="en-US"/>
        </a:p>
      </dgm:t>
    </dgm:pt>
    <dgm:pt modelId="{19240101-023B-4742-8328-CB96DC001514}">
      <dgm:prSet/>
      <dgm:spPr/>
      <dgm:t>
        <a:bodyPr/>
        <a:lstStyle/>
        <a:p>
          <a:pPr rtl="0"/>
          <a:r>
            <a:rPr lang="zh-CN" b="1" dirty="0" smtClean="0"/>
            <a:t>结合各种自然材料、废旧材料制作的立体玩偶因其材料的丰富性、趣味性而得到幼儿的喜爱。综合材料制作的玩偶或装饰物造型朴拙，色彩鲜艳，对材料的巧妙运用往往会让人眼前一亮。</a:t>
          </a:r>
          <a:endParaRPr lang="zh-CN" dirty="0"/>
        </a:p>
      </dgm:t>
    </dgm:pt>
    <dgm:pt modelId="{30D1A395-88BC-45B6-A271-5BF494FE5F16}" cxnId="{6E6D2359-6010-4D24-8C9D-4A0F96F75A52}" type="parTrans">
      <dgm:prSet/>
      <dgm:spPr/>
      <dgm:t>
        <a:bodyPr/>
        <a:lstStyle/>
        <a:p>
          <a:endParaRPr lang="zh-CN" altLang="en-US"/>
        </a:p>
      </dgm:t>
    </dgm:pt>
    <dgm:pt modelId="{6BFB449D-582D-4325-BC18-B4802640D27B}" cxnId="{6E6D2359-6010-4D24-8C9D-4A0F96F75A52}" type="sibTrans">
      <dgm:prSet/>
      <dgm:spPr/>
      <dgm:t>
        <a:bodyPr/>
        <a:lstStyle/>
        <a:p>
          <a:endParaRPr lang="zh-CN" altLang="en-US"/>
        </a:p>
      </dgm:t>
    </dgm:pt>
    <dgm:pt modelId="{A8DF43E9-EED6-43F2-BD55-7E88774EEF82}" type="pres">
      <dgm:prSet presAssocID="{F1B37427-02E4-4D0C-BD66-F44ABC6BC8FB}" presName="linear" presStyleCnt="0">
        <dgm:presLayoutVars>
          <dgm:animLvl val="lvl"/>
          <dgm:resizeHandles val="exact"/>
        </dgm:presLayoutVars>
      </dgm:prSet>
      <dgm:spPr/>
    </dgm:pt>
    <dgm:pt modelId="{D294D574-CB2B-4363-84BE-8C65D1852BE7}" type="pres">
      <dgm:prSet presAssocID="{19240101-023B-4742-8328-CB96DC001514}" presName="parentText" presStyleLbl="node1" presStyleIdx="0" presStyleCnt="1" custLinFactNeighborY="-11058">
        <dgm:presLayoutVars>
          <dgm:chMax val="0"/>
          <dgm:bulletEnabled val="1"/>
        </dgm:presLayoutVars>
      </dgm:prSet>
      <dgm:spPr/>
    </dgm:pt>
  </dgm:ptLst>
  <dgm:cxnLst>
    <dgm:cxn modelId="{83E44D6B-2473-414A-A45A-1664C76840D6}" type="presOf" srcId="{F1B37427-02E4-4D0C-BD66-F44ABC6BC8FB}" destId="{A8DF43E9-EED6-43F2-BD55-7E88774EEF82}" srcOrd="0" destOrd="0" presId="urn:microsoft.com/office/officeart/2005/8/layout/vList2"/>
    <dgm:cxn modelId="{6E6D2359-6010-4D24-8C9D-4A0F96F75A52}" srcId="{F1B37427-02E4-4D0C-BD66-F44ABC6BC8FB}" destId="{19240101-023B-4742-8328-CB96DC001514}" srcOrd="0" destOrd="0" parTransId="{30D1A395-88BC-45B6-A271-5BF494FE5F16}" sibTransId="{6BFB449D-582D-4325-BC18-B4802640D27B}"/>
    <dgm:cxn modelId="{C95CD4B4-19B4-4D12-8BCF-1C0D1C1AF3F5}" type="presOf" srcId="{19240101-023B-4742-8328-CB96DC001514}" destId="{D294D574-CB2B-4363-84BE-8C65D1852BE7}" srcOrd="0" destOrd="0" presId="urn:microsoft.com/office/officeart/2005/8/layout/vList2"/>
    <dgm:cxn modelId="{6CB91551-FF8D-441B-A011-B9815171128C}" type="presParOf" srcId="{A8DF43E9-EED6-43F2-BD55-7E88774EEF82}" destId="{D294D574-CB2B-4363-84BE-8C65D1852BE7}"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143140" cy="500066"/>
        <a:chOff x="0" y="0"/>
        <a:chExt cx="2143140" cy="500066"/>
      </a:xfrm>
    </dsp:grpSpPr>
    <dsp:sp>
      <dsp:nvSpPr>
        <dsp:cNvPr id="3" name="圆角矩形 2"/>
        <dsp:cNvSpPr/>
      </dsp:nvSpPr>
      <dsp:spPr bwMode="white">
        <a:xfrm>
          <a:off x="0" y="0"/>
          <a:ext cx="2143140" cy="500066"/>
        </a:xfrm>
        <a:prstGeom prst="roundRect">
          <a:avLst/>
        </a:prstGeom>
      </dsp:spPr>
      <dsp:style>
        <a:lnRef idx="3">
          <a:schemeClr val="lt1"/>
        </a:lnRef>
        <a:fillRef idx="1">
          <a:schemeClr val="accent4"/>
        </a:fillRef>
        <a:effectRef idx="1">
          <a:schemeClr val="accent4"/>
        </a:effectRef>
        <a:fontRef idx="minor">
          <a:schemeClr val="lt1"/>
        </a:fontRef>
      </dsp:style>
      <dsp:txBody>
        <a:bodyPr lIns="106680" tIns="106680" rIns="106680" bIns="106680" anchor="ctr"/>
        <a:lstStyle>
          <a:lvl2pPr marL="285750" indent="-285750">
            <a:defRPr sz="5000"/>
          </a:lvl2pPr>
          <a:lvl3pPr marL="571500" indent="-285750">
            <a:defRPr sz="5000"/>
          </a:lvl3pPr>
          <a:lvl4pPr marL="857250" indent="-285750">
            <a:defRPr sz="5000"/>
          </a:lvl4pPr>
          <a:lvl5pPr marL="1143000" indent="-285750">
            <a:defRPr sz="5000"/>
          </a:lvl5pPr>
          <a:lvl6pPr marL="1428750" indent="-285750">
            <a:defRPr sz="5000"/>
          </a:lvl6pPr>
          <a:lvl7pPr marL="1714500" indent="-285750">
            <a:defRPr sz="5000"/>
          </a:lvl7pPr>
          <a:lvl8pPr marL="2000250" indent="-285750">
            <a:defRPr sz="5000"/>
          </a:lvl8pPr>
          <a:lvl9pPr marL="2286000" indent="-285750">
            <a:defRPr sz="5000"/>
          </a:lvl9pPr>
        </a:lstStyle>
        <a:p>
          <a:pPr lvl="0" algn="ctr" rtl="0">
            <a:lnSpc>
              <a:spcPct val="100000"/>
            </a:lnSpc>
            <a:spcBef>
              <a:spcPct val="0"/>
            </a:spcBef>
            <a:spcAft>
              <a:spcPct val="35000"/>
            </a:spcAft>
          </a:pPr>
          <a:r>
            <a:rPr lang="zh-CN" altLang="en-US" sz="2800" b="1" dirty="0" smtClean="0">
              <a:latin typeface="方正粗圆简体" panose="02010601030101010101" pitchFamily="2" charset="-122"/>
              <a:ea typeface="方正粗圆简体" panose="02010601030101010101" pitchFamily="2" charset="-122"/>
            </a:rPr>
            <a:t>学习目标</a:t>
          </a:r>
          <a:endParaRPr lang="zh-CN" altLang="en-US" sz="2800" dirty="0">
            <a:latin typeface="方正粗圆简体" panose="02010601030101010101" pitchFamily="2" charset="-122"/>
            <a:ea typeface="方正粗圆简体" panose="02010601030101010101" pitchFamily="2" charset="-122"/>
          </a:endParaRPr>
        </a:p>
      </dsp:txBody>
      <dsp:txXfrm>
        <a:off x="0" y="0"/>
        <a:ext cx="2143140" cy="50006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E156D8-70F9-4B6A-BB32-47F10A603FA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1A893A4-3229-4984-90BD-4CAE22CB22E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61A893A4-3229-4984-90BD-4CAE22CB22E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7AA5F68-08BF-4EB0-B857-24F9EB932A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00C389-F370-45A1-A391-7CD8C9EB74F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AA5F68-08BF-4EB0-B857-24F9EB932A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00C389-F370-45A1-A391-7CD8C9EB74F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AA5F68-08BF-4EB0-B857-24F9EB932A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00C389-F370-45A1-A391-7CD8C9EB74F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AA5F68-08BF-4EB0-B857-24F9EB932A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00C389-F370-45A1-A391-7CD8C9EB74F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77AA5F68-08BF-4EB0-B857-24F9EB932AB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00C389-F370-45A1-A391-7CD8C9EB74F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7AA5F68-08BF-4EB0-B857-24F9EB932AB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00C389-F370-45A1-A391-7CD8C9EB74F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7AA5F68-08BF-4EB0-B857-24F9EB932AB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00C389-F370-45A1-A391-7CD8C9EB74F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7AA5F68-08BF-4EB0-B857-24F9EB932AB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00C389-F370-45A1-A391-7CD8C9EB74F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AA5F68-08BF-4EB0-B857-24F9EB932AB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00C389-F370-45A1-A391-7CD8C9EB74F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7AA5F68-08BF-4EB0-B857-24F9EB932AB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00C389-F370-45A1-A391-7CD8C9EB74F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7AA5F68-08BF-4EB0-B857-24F9EB932AB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00C389-F370-45A1-A391-7CD8C9EB74F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l="-32000" r="-3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AA5F68-08BF-4EB0-B857-24F9EB932AB2}"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00C389-F370-45A1-A391-7CD8C9EB74F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2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1.xml"/><Relationship Id="rId2" Type="http://schemas.openxmlformats.org/officeDocument/2006/relationships/image" Target="../media/image9.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32000" r="-32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solidFill>
                  <a:srgbClr val="FF0000"/>
                </a:solidFill>
                <a:latin typeface="方正少儿简体" panose="03000509000000000000" pitchFamily="65" charset="-122"/>
                <a:ea typeface="方正少儿简体" panose="03000509000000000000" pitchFamily="65" charset="-122"/>
              </a:rPr>
              <a:t>单元五 </a:t>
            </a:r>
            <a:r>
              <a:rPr lang="zh-CN" altLang="en-US" dirty="0">
                <a:latin typeface="方正少儿简体" panose="03000509000000000000" pitchFamily="65" charset="-122"/>
                <a:ea typeface="方正少儿简体" panose="03000509000000000000" pitchFamily="65" charset="-122"/>
              </a:rPr>
              <a:t>综合材料造型</a:t>
            </a:r>
            <a:endParaRPr lang="zh-CN" altLang="en-US" dirty="0">
              <a:latin typeface="方正少儿简体" panose="03000509000000000000" pitchFamily="65" charset="-122"/>
              <a:ea typeface="方正少儿简体" panose="03000509000000000000" pitchFamily="65"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7554" y="857232"/>
            <a:ext cx="2507418" cy="400110"/>
          </a:xfrm>
          <a:prstGeom prst="rect">
            <a:avLst/>
          </a:prstGeom>
        </p:spPr>
        <p:txBody>
          <a:bodyPr wrap="none">
            <a:spAutoFit/>
          </a:bodyPr>
          <a:lstStyle/>
          <a:p>
            <a:r>
              <a:rPr lang="zh-CN" altLang="en-US" sz="2000" b="1" dirty="0">
                <a:solidFill>
                  <a:srgbClr val="00B0F0"/>
                </a:solidFill>
              </a:rPr>
              <a:t>谷类拼贴画：机器猫</a:t>
            </a:r>
            <a:endParaRPr lang="zh-CN" altLang="en-US" sz="2000" b="1" dirty="0">
              <a:solidFill>
                <a:srgbClr val="00B0F0"/>
              </a:solidFill>
            </a:endParaRPr>
          </a:p>
        </p:txBody>
      </p:sp>
      <p:sp>
        <p:nvSpPr>
          <p:cNvPr id="3" name="矩形 2"/>
          <p:cNvSpPr/>
          <p:nvPr/>
        </p:nvSpPr>
        <p:spPr>
          <a:xfrm>
            <a:off x="785786" y="1643050"/>
            <a:ext cx="7000924" cy="1477328"/>
          </a:xfrm>
          <a:prstGeom prst="rect">
            <a:avLst/>
          </a:prstGeom>
        </p:spPr>
        <p:txBody>
          <a:bodyPr wrap="square">
            <a:spAutoFit/>
          </a:bodyPr>
          <a:lstStyle/>
          <a:p>
            <a:r>
              <a:rPr lang="zh-CN" altLang="en-US" dirty="0"/>
              <a:t>（</a:t>
            </a:r>
            <a:r>
              <a:rPr lang="en-US" altLang="zh-CN" dirty="0"/>
              <a:t>1</a:t>
            </a:r>
            <a:r>
              <a:rPr lang="zh-CN" altLang="en-US" dirty="0"/>
              <a:t>）工具材料：各色五谷杂粮若干（红豆、绿豆、黑米、大米、薏米等）、手工白胶、镊子； </a:t>
            </a:r>
            <a:endParaRPr lang="zh-CN" altLang="en-US" dirty="0"/>
          </a:p>
          <a:p>
            <a:r>
              <a:rPr lang="zh-CN" altLang="en-US" dirty="0"/>
              <a:t>（</a:t>
            </a:r>
            <a:r>
              <a:rPr lang="en-US" altLang="zh-CN" dirty="0"/>
              <a:t>2</a:t>
            </a:r>
            <a:r>
              <a:rPr lang="zh-CN" altLang="en-US" dirty="0"/>
              <a:t>）设计草图，线条画轻一点； </a:t>
            </a:r>
            <a:endParaRPr lang="zh-CN" altLang="en-US" dirty="0"/>
          </a:p>
          <a:p>
            <a:r>
              <a:rPr lang="zh-CN" altLang="en-US" dirty="0"/>
              <a:t>（</a:t>
            </a:r>
            <a:r>
              <a:rPr lang="en-US" altLang="zh-CN" dirty="0"/>
              <a:t>3</a:t>
            </a:r>
            <a:r>
              <a:rPr lang="zh-CN" altLang="en-US" dirty="0"/>
              <a:t>）在轮廓线上涂上白乳胶，再把黑米贴上去，边涂边贴； </a:t>
            </a:r>
            <a:endParaRPr lang="zh-CN" altLang="en-US" dirty="0"/>
          </a:p>
          <a:p>
            <a:r>
              <a:rPr lang="zh-CN" altLang="en-US" dirty="0"/>
              <a:t>（</a:t>
            </a:r>
            <a:r>
              <a:rPr lang="en-US" altLang="zh-CN" dirty="0"/>
              <a:t>4</a:t>
            </a:r>
            <a:r>
              <a:rPr lang="zh-CN" altLang="en-US" dirty="0"/>
              <a:t>）将五谷杂粮根据颜色粘贴在相应的位置</a:t>
            </a:r>
            <a:r>
              <a:rPr lang="zh-CN" altLang="en-US" dirty="0" smtClean="0"/>
              <a:t>。</a:t>
            </a:r>
            <a:endParaRPr lang="zh-CN" altLang="en-US" dirty="0"/>
          </a:p>
        </p:txBody>
      </p:sp>
      <p:pic>
        <p:nvPicPr>
          <p:cNvPr id="7170" name="Picture 2"/>
          <p:cNvPicPr>
            <a:picLocks noChangeAspect="1" noChangeArrowheads="1"/>
          </p:cNvPicPr>
          <p:nvPr/>
        </p:nvPicPr>
        <p:blipFill>
          <a:blip r:embed="rId1"/>
          <a:srcRect/>
          <a:stretch>
            <a:fillRect/>
          </a:stretch>
        </p:blipFill>
        <p:spPr bwMode="auto">
          <a:xfrm>
            <a:off x="1285852" y="3429000"/>
            <a:ext cx="5857916" cy="2811189"/>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1"/>
          <a:srcRect/>
          <a:stretch>
            <a:fillRect/>
          </a:stretch>
        </p:blipFill>
        <p:spPr bwMode="auto">
          <a:xfrm>
            <a:off x="285720" y="1214422"/>
            <a:ext cx="8353033" cy="3490926"/>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14744" y="785794"/>
            <a:ext cx="2236510" cy="400110"/>
          </a:xfrm>
          <a:prstGeom prst="rect">
            <a:avLst/>
          </a:prstGeom>
        </p:spPr>
        <p:txBody>
          <a:bodyPr wrap="none">
            <a:spAutoFit/>
          </a:bodyPr>
          <a:lstStyle/>
          <a:p>
            <a:r>
              <a:rPr lang="zh-CN" altLang="en-US" sz="2000" b="1" dirty="0">
                <a:solidFill>
                  <a:srgbClr val="00B0F0"/>
                </a:solidFill>
              </a:rPr>
              <a:t>石头拼贴画：渔村</a:t>
            </a:r>
            <a:endParaRPr lang="zh-CN" altLang="en-US" sz="2000" b="1" dirty="0">
              <a:solidFill>
                <a:srgbClr val="00B0F0"/>
              </a:solidFill>
            </a:endParaRPr>
          </a:p>
        </p:txBody>
      </p:sp>
      <p:sp>
        <p:nvSpPr>
          <p:cNvPr id="3" name="矩形 2"/>
          <p:cNvSpPr/>
          <p:nvPr/>
        </p:nvSpPr>
        <p:spPr>
          <a:xfrm>
            <a:off x="1000100" y="1500174"/>
            <a:ext cx="6858048" cy="2031325"/>
          </a:xfrm>
          <a:prstGeom prst="rect">
            <a:avLst/>
          </a:prstGeom>
        </p:spPr>
        <p:txBody>
          <a:bodyPr wrap="square">
            <a:spAutoFit/>
          </a:bodyPr>
          <a:lstStyle/>
          <a:p>
            <a:r>
              <a:rPr lang="zh-CN" altLang="en-US" dirty="0"/>
              <a:t>（</a:t>
            </a:r>
            <a:r>
              <a:rPr lang="en-US" altLang="zh-CN" dirty="0"/>
              <a:t>1</a:t>
            </a:r>
            <a:r>
              <a:rPr lang="zh-CN" altLang="en-US" dirty="0"/>
              <a:t>）工具材料：木板、石头、水粉颜料、画笔、调色盘、铅笔、胶枪； </a:t>
            </a:r>
            <a:endParaRPr lang="zh-CN" altLang="en-US" dirty="0"/>
          </a:p>
          <a:p>
            <a:r>
              <a:rPr lang="zh-CN" altLang="en-US" dirty="0"/>
              <a:t>（</a:t>
            </a:r>
            <a:r>
              <a:rPr lang="en-US" altLang="zh-CN" dirty="0"/>
              <a:t>2</a:t>
            </a:r>
            <a:r>
              <a:rPr lang="zh-CN" altLang="en-US" dirty="0"/>
              <a:t>）设计草图； </a:t>
            </a:r>
            <a:endParaRPr lang="zh-CN" altLang="en-US" dirty="0"/>
          </a:p>
          <a:p>
            <a:r>
              <a:rPr lang="zh-CN" altLang="en-US" dirty="0"/>
              <a:t>（</a:t>
            </a:r>
            <a:r>
              <a:rPr lang="en-US" altLang="zh-CN" dirty="0"/>
              <a:t>3</a:t>
            </a:r>
            <a:r>
              <a:rPr lang="zh-CN" altLang="en-US" dirty="0"/>
              <a:t>）根据草图用丙烯颜料或水粉颜料在画板上涂底色； </a:t>
            </a:r>
            <a:endParaRPr lang="zh-CN" altLang="en-US" dirty="0"/>
          </a:p>
          <a:p>
            <a:r>
              <a:rPr lang="zh-CN" altLang="en-US" dirty="0"/>
              <a:t>（</a:t>
            </a:r>
            <a:r>
              <a:rPr lang="en-US" altLang="zh-CN" dirty="0"/>
              <a:t>4</a:t>
            </a:r>
            <a:r>
              <a:rPr lang="zh-CN" altLang="en-US" dirty="0"/>
              <a:t>）将捡来的石头用肥皂清洗干净，用水粉颜料和画笔将图样画到石头上。有条件可上油画光油或喷涂清漆，晾干备用； </a:t>
            </a:r>
            <a:endParaRPr lang="zh-CN" altLang="en-US" dirty="0"/>
          </a:p>
          <a:p>
            <a:r>
              <a:rPr lang="zh-CN" altLang="en-US" dirty="0"/>
              <a:t>（</a:t>
            </a:r>
            <a:r>
              <a:rPr lang="en-US" altLang="zh-CN" dirty="0"/>
              <a:t>5</a:t>
            </a:r>
            <a:r>
              <a:rPr lang="zh-CN" altLang="en-US" dirty="0"/>
              <a:t>）用胶枪将石头粘到木板</a:t>
            </a:r>
            <a:r>
              <a:rPr lang="zh-CN" altLang="en-US" dirty="0" smtClean="0"/>
              <a:t>上。</a:t>
            </a:r>
            <a:endParaRPr lang="zh-CN" altLang="en-US" dirty="0"/>
          </a:p>
        </p:txBody>
      </p:sp>
      <p:pic>
        <p:nvPicPr>
          <p:cNvPr id="9218" name="Picture 2"/>
          <p:cNvPicPr>
            <a:picLocks noChangeAspect="1" noChangeArrowheads="1"/>
          </p:cNvPicPr>
          <p:nvPr/>
        </p:nvPicPr>
        <p:blipFill>
          <a:blip r:embed="rId1"/>
          <a:srcRect/>
          <a:stretch>
            <a:fillRect/>
          </a:stretch>
        </p:blipFill>
        <p:spPr bwMode="auto">
          <a:xfrm>
            <a:off x="857224" y="3786190"/>
            <a:ext cx="7408863" cy="2686050"/>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1"/>
          <a:srcRect/>
          <a:stretch>
            <a:fillRect/>
          </a:stretch>
        </p:blipFill>
        <p:spPr bwMode="auto">
          <a:xfrm>
            <a:off x="928662" y="785794"/>
            <a:ext cx="7342187" cy="2571750"/>
          </a:xfrm>
          <a:prstGeom prst="rect">
            <a:avLst/>
          </a:prstGeom>
          <a:noFill/>
          <a:ln w="9525">
            <a:noFill/>
            <a:miter lim="800000"/>
            <a:headEnd/>
            <a:tailEnd/>
          </a:ln>
          <a:effectLst/>
        </p:spPr>
      </p:pic>
      <p:pic>
        <p:nvPicPr>
          <p:cNvPr id="10243" name="Picture 3"/>
          <p:cNvPicPr>
            <a:picLocks noChangeAspect="1" noChangeArrowheads="1"/>
          </p:cNvPicPr>
          <p:nvPr/>
        </p:nvPicPr>
        <p:blipFill>
          <a:blip r:embed="rId2"/>
          <a:srcRect/>
          <a:stretch>
            <a:fillRect/>
          </a:stretch>
        </p:blipFill>
        <p:spPr bwMode="auto">
          <a:xfrm>
            <a:off x="928662" y="3500438"/>
            <a:ext cx="7358114" cy="2662874"/>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1000108"/>
            <a:ext cx="2765501" cy="400110"/>
          </a:xfrm>
          <a:prstGeom prst="rect">
            <a:avLst/>
          </a:prstGeom>
        </p:spPr>
        <p:txBody>
          <a:bodyPr wrap="none">
            <a:spAutoFit/>
          </a:bodyPr>
          <a:lstStyle/>
          <a:p>
            <a:r>
              <a:rPr lang="zh-CN" altLang="en-US" sz="2000" b="1" dirty="0" smtClean="0">
                <a:solidFill>
                  <a:srgbClr val="00B050"/>
                </a:solidFill>
              </a:rPr>
              <a:t>（二）废旧材料拼贴画</a:t>
            </a:r>
            <a:endParaRPr lang="zh-CN" altLang="en-US" sz="2000" b="1" dirty="0">
              <a:solidFill>
                <a:srgbClr val="00B050"/>
              </a:solidFill>
            </a:endParaRPr>
          </a:p>
        </p:txBody>
      </p:sp>
      <p:sp>
        <p:nvSpPr>
          <p:cNvPr id="3" name="矩形 2"/>
          <p:cNvSpPr/>
          <p:nvPr/>
        </p:nvSpPr>
        <p:spPr>
          <a:xfrm>
            <a:off x="571472" y="1571612"/>
            <a:ext cx="7786742" cy="923330"/>
          </a:xfrm>
          <a:prstGeom prst="rect">
            <a:avLst/>
          </a:prstGeom>
        </p:spPr>
        <p:txBody>
          <a:bodyPr wrap="square">
            <a:spAutoFit/>
          </a:bodyPr>
          <a:lstStyle/>
          <a:p>
            <a:r>
              <a:rPr lang="zh-CN" altLang="en-US" b="1" dirty="0"/>
              <a:t>指用各种废旧物品来进行拼贴的平面或半立体的装饰画。主要利用各种废旧材料的质地、色彩、造型来表现。平时要注意收集各种废旧材料，根据颜色或形状分类保存备用。</a:t>
            </a:r>
            <a:endParaRPr lang="zh-CN" altLang="en-US" b="1" dirty="0"/>
          </a:p>
        </p:txBody>
      </p:sp>
      <p:sp>
        <p:nvSpPr>
          <p:cNvPr id="4" name="矩形 3"/>
          <p:cNvSpPr/>
          <p:nvPr/>
        </p:nvSpPr>
        <p:spPr>
          <a:xfrm>
            <a:off x="3071802" y="2643182"/>
            <a:ext cx="3539752" cy="400110"/>
          </a:xfrm>
          <a:prstGeom prst="rect">
            <a:avLst/>
          </a:prstGeom>
        </p:spPr>
        <p:txBody>
          <a:bodyPr wrap="none">
            <a:spAutoFit/>
          </a:bodyPr>
          <a:lstStyle/>
          <a:p>
            <a:r>
              <a:rPr lang="zh-CN" altLang="en-US" sz="2000" b="1" dirty="0">
                <a:solidFill>
                  <a:srgbClr val="00B0F0"/>
                </a:solidFill>
              </a:rPr>
              <a:t>点状材料拼贴画：两个好朋友</a:t>
            </a:r>
            <a:endParaRPr lang="zh-CN" altLang="en-US" sz="2000" b="1" dirty="0">
              <a:solidFill>
                <a:srgbClr val="00B0F0"/>
              </a:solidFill>
            </a:endParaRPr>
          </a:p>
        </p:txBody>
      </p:sp>
      <p:sp>
        <p:nvSpPr>
          <p:cNvPr id="5" name="矩形 4"/>
          <p:cNvSpPr/>
          <p:nvPr/>
        </p:nvSpPr>
        <p:spPr>
          <a:xfrm>
            <a:off x="714348" y="3500438"/>
            <a:ext cx="4572000" cy="2031325"/>
          </a:xfrm>
          <a:prstGeom prst="rect">
            <a:avLst/>
          </a:prstGeom>
        </p:spPr>
        <p:txBody>
          <a:bodyPr>
            <a:spAutoFit/>
          </a:bodyPr>
          <a:lstStyle/>
          <a:p>
            <a:r>
              <a:rPr lang="zh-CN" altLang="en-US" b="1" dirty="0"/>
              <a:t>（</a:t>
            </a:r>
            <a:r>
              <a:rPr lang="en-US" altLang="zh-CN" b="1" dirty="0"/>
              <a:t>1</a:t>
            </a:r>
            <a:r>
              <a:rPr lang="zh-CN" altLang="en-US" b="1" dirty="0"/>
              <a:t>）工具材料：水粉颜料、画笔、调色盘、小刀、铅笔、橡皮、</a:t>
            </a:r>
            <a:r>
              <a:rPr lang="en-US" altLang="zh-CN" b="1" dirty="0"/>
              <a:t>502</a:t>
            </a:r>
            <a:r>
              <a:rPr lang="zh-CN" altLang="en-US" b="1" dirty="0"/>
              <a:t>胶、白卡纸、扣子、鞋带； </a:t>
            </a:r>
            <a:endParaRPr lang="zh-CN" altLang="en-US" b="1" dirty="0"/>
          </a:p>
          <a:p>
            <a:r>
              <a:rPr lang="zh-CN" altLang="en-US" b="1" dirty="0"/>
              <a:t>（</a:t>
            </a:r>
            <a:r>
              <a:rPr lang="en-US" altLang="zh-CN" b="1" dirty="0"/>
              <a:t>2</a:t>
            </a:r>
            <a:r>
              <a:rPr lang="zh-CN" altLang="en-US" b="1" dirty="0"/>
              <a:t>）设计草图； </a:t>
            </a:r>
            <a:endParaRPr lang="zh-CN" altLang="en-US" b="1" dirty="0"/>
          </a:p>
          <a:p>
            <a:r>
              <a:rPr lang="zh-CN" altLang="en-US" b="1" dirty="0"/>
              <a:t>（</a:t>
            </a:r>
            <a:r>
              <a:rPr lang="en-US" altLang="zh-CN" b="1" dirty="0"/>
              <a:t>3</a:t>
            </a:r>
            <a:r>
              <a:rPr lang="zh-CN" altLang="en-US" b="1" dirty="0"/>
              <a:t>）根据草图用水粉颜料在卡纸上涂底色； </a:t>
            </a:r>
            <a:endParaRPr lang="zh-CN" altLang="en-US" b="1" dirty="0"/>
          </a:p>
          <a:p>
            <a:r>
              <a:rPr lang="zh-CN" altLang="en-US" b="1" dirty="0"/>
              <a:t>（</a:t>
            </a:r>
            <a:r>
              <a:rPr lang="en-US" altLang="zh-CN" b="1" dirty="0"/>
              <a:t>4</a:t>
            </a:r>
            <a:r>
              <a:rPr lang="zh-CN" altLang="en-US" b="1" dirty="0"/>
              <a:t>）将鞋带切成小段，粘贴成树形；用</a:t>
            </a:r>
            <a:r>
              <a:rPr lang="en-US" altLang="zh-CN" b="1" dirty="0"/>
              <a:t>502</a:t>
            </a:r>
            <a:r>
              <a:rPr lang="zh-CN" altLang="en-US" b="1" dirty="0"/>
              <a:t>胶将扣子粘贴到适当的</a:t>
            </a:r>
            <a:r>
              <a:rPr lang="zh-CN" altLang="en-US" b="1" dirty="0" smtClean="0"/>
              <a:t>位置。</a:t>
            </a:r>
            <a:endParaRPr lang="zh-CN" altLang="en-US" b="1" dirty="0"/>
          </a:p>
        </p:txBody>
      </p:sp>
      <p:pic>
        <p:nvPicPr>
          <p:cNvPr id="11267" name="Picture 3"/>
          <p:cNvPicPr>
            <a:picLocks noChangeAspect="1" noChangeArrowheads="1"/>
          </p:cNvPicPr>
          <p:nvPr/>
        </p:nvPicPr>
        <p:blipFill>
          <a:blip r:embed="rId1"/>
          <a:srcRect/>
          <a:stretch>
            <a:fillRect/>
          </a:stretch>
        </p:blipFill>
        <p:spPr bwMode="auto">
          <a:xfrm>
            <a:off x="5857884" y="3286124"/>
            <a:ext cx="2410779" cy="3212200"/>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1"/>
          <a:srcRect/>
          <a:stretch>
            <a:fillRect/>
          </a:stretch>
        </p:blipFill>
        <p:spPr bwMode="auto">
          <a:xfrm>
            <a:off x="785786" y="428604"/>
            <a:ext cx="7123437" cy="2623779"/>
          </a:xfrm>
          <a:prstGeom prst="rect">
            <a:avLst/>
          </a:prstGeom>
          <a:noFill/>
          <a:ln w="9525">
            <a:noFill/>
            <a:miter lim="800000"/>
            <a:headEnd/>
            <a:tailEnd/>
          </a:ln>
          <a:effectLst/>
        </p:spPr>
      </p:pic>
      <p:pic>
        <p:nvPicPr>
          <p:cNvPr id="12291" name="Picture 3"/>
          <p:cNvPicPr>
            <a:picLocks noChangeAspect="1" noChangeArrowheads="1"/>
          </p:cNvPicPr>
          <p:nvPr/>
        </p:nvPicPr>
        <p:blipFill>
          <a:blip r:embed="rId2"/>
          <a:srcRect/>
          <a:stretch>
            <a:fillRect/>
          </a:stretch>
        </p:blipFill>
        <p:spPr bwMode="auto">
          <a:xfrm>
            <a:off x="785786" y="3286124"/>
            <a:ext cx="7187576" cy="2581276"/>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57554" y="1071546"/>
            <a:ext cx="2765501" cy="400110"/>
          </a:xfrm>
          <a:prstGeom prst="rect">
            <a:avLst/>
          </a:prstGeom>
        </p:spPr>
        <p:txBody>
          <a:bodyPr wrap="none">
            <a:spAutoFit/>
          </a:bodyPr>
          <a:lstStyle/>
          <a:p>
            <a:r>
              <a:rPr lang="zh-CN" altLang="en-US" sz="2000" b="1" dirty="0">
                <a:solidFill>
                  <a:srgbClr val="00B0F0"/>
                </a:solidFill>
              </a:rPr>
              <a:t>线状材料拼贴画：荷韵</a:t>
            </a:r>
            <a:endParaRPr lang="zh-CN" altLang="en-US" sz="2000" b="1" dirty="0">
              <a:solidFill>
                <a:srgbClr val="00B0F0"/>
              </a:solidFill>
            </a:endParaRPr>
          </a:p>
        </p:txBody>
      </p:sp>
      <p:sp>
        <p:nvSpPr>
          <p:cNvPr id="3" name="矩形 2"/>
          <p:cNvSpPr/>
          <p:nvPr/>
        </p:nvSpPr>
        <p:spPr>
          <a:xfrm>
            <a:off x="428596" y="2714620"/>
            <a:ext cx="3071834" cy="1477328"/>
          </a:xfrm>
          <a:prstGeom prst="rect">
            <a:avLst/>
          </a:prstGeom>
        </p:spPr>
        <p:txBody>
          <a:bodyPr wrap="square">
            <a:spAutoFit/>
          </a:bodyPr>
          <a:lstStyle/>
          <a:p>
            <a:r>
              <a:rPr lang="zh-CN" altLang="en-US" b="1" dirty="0"/>
              <a:t>（</a:t>
            </a:r>
            <a:r>
              <a:rPr lang="en-US" altLang="zh-CN" b="1" dirty="0"/>
              <a:t>1</a:t>
            </a:r>
            <a:r>
              <a:rPr lang="zh-CN" altLang="en-US" b="1" dirty="0"/>
              <a:t>）设计草图； </a:t>
            </a:r>
            <a:endParaRPr lang="zh-CN" altLang="en-US" b="1" dirty="0"/>
          </a:p>
          <a:p>
            <a:r>
              <a:rPr lang="zh-CN" altLang="en-US" b="1" dirty="0"/>
              <a:t>（</a:t>
            </a:r>
            <a:r>
              <a:rPr lang="en-US" altLang="zh-CN" b="1" dirty="0"/>
              <a:t>2</a:t>
            </a:r>
            <a:r>
              <a:rPr lang="zh-CN" altLang="en-US" b="1" dirty="0"/>
              <a:t>）在需要粘贴的部分涂抹手工白胶或粘贴双面胶； </a:t>
            </a:r>
            <a:endParaRPr lang="zh-CN" altLang="en-US" b="1" dirty="0"/>
          </a:p>
          <a:p>
            <a:r>
              <a:rPr lang="zh-CN" altLang="en-US" b="1" dirty="0"/>
              <a:t>（</a:t>
            </a:r>
            <a:r>
              <a:rPr lang="en-US" altLang="zh-CN" b="1" dirty="0"/>
              <a:t>3</a:t>
            </a:r>
            <a:r>
              <a:rPr lang="zh-CN" altLang="en-US" b="1" dirty="0"/>
              <a:t>）将各色纸绳粘贴在纸上，先贴轮廓，再填充</a:t>
            </a:r>
            <a:r>
              <a:rPr lang="zh-CN" altLang="en-US" b="1" dirty="0" smtClean="0"/>
              <a:t>中间。</a:t>
            </a:r>
            <a:endParaRPr lang="zh-CN" altLang="en-US" b="1" dirty="0"/>
          </a:p>
        </p:txBody>
      </p:sp>
      <p:pic>
        <p:nvPicPr>
          <p:cNvPr id="13314" name="Picture 2"/>
          <p:cNvPicPr>
            <a:picLocks noChangeAspect="1" noChangeArrowheads="1"/>
          </p:cNvPicPr>
          <p:nvPr/>
        </p:nvPicPr>
        <p:blipFill>
          <a:blip r:embed="rId1"/>
          <a:srcRect/>
          <a:stretch>
            <a:fillRect/>
          </a:stretch>
        </p:blipFill>
        <p:spPr bwMode="auto">
          <a:xfrm>
            <a:off x="3500430" y="2071678"/>
            <a:ext cx="5229236" cy="3736988"/>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43240" y="500042"/>
            <a:ext cx="3005951" cy="400110"/>
          </a:xfrm>
          <a:prstGeom prst="rect">
            <a:avLst/>
          </a:prstGeom>
        </p:spPr>
        <p:txBody>
          <a:bodyPr wrap="none">
            <a:spAutoFit/>
          </a:bodyPr>
          <a:lstStyle/>
          <a:p>
            <a:r>
              <a:rPr lang="zh-CN" altLang="en-US" sz="2000" b="1" dirty="0">
                <a:solidFill>
                  <a:srgbClr val="00B0F0"/>
                </a:solidFill>
              </a:rPr>
              <a:t>面状材料拼贴画：小木屋</a:t>
            </a:r>
            <a:endParaRPr lang="zh-CN" altLang="en-US" sz="2000" b="1" dirty="0">
              <a:solidFill>
                <a:srgbClr val="00B0F0"/>
              </a:solidFill>
            </a:endParaRPr>
          </a:p>
        </p:txBody>
      </p:sp>
      <p:grpSp>
        <p:nvGrpSpPr>
          <p:cNvPr id="5" name="组合 4"/>
          <p:cNvGrpSpPr/>
          <p:nvPr/>
        </p:nvGrpSpPr>
        <p:grpSpPr>
          <a:xfrm>
            <a:off x="1785918" y="1000108"/>
            <a:ext cx="5286412" cy="5572164"/>
            <a:chOff x="2071670" y="1469672"/>
            <a:chExt cx="5038734" cy="5388328"/>
          </a:xfrm>
        </p:grpSpPr>
        <p:pic>
          <p:nvPicPr>
            <p:cNvPr id="14338" name="Picture 2"/>
            <p:cNvPicPr>
              <a:picLocks noChangeAspect="1" noChangeArrowheads="1"/>
            </p:cNvPicPr>
            <p:nvPr/>
          </p:nvPicPr>
          <p:blipFill>
            <a:blip r:embed="rId1"/>
            <a:srcRect/>
            <a:stretch>
              <a:fillRect/>
            </a:stretch>
          </p:blipFill>
          <p:spPr bwMode="auto">
            <a:xfrm>
              <a:off x="2071670" y="1469672"/>
              <a:ext cx="5033071" cy="1745014"/>
            </a:xfrm>
            <a:prstGeom prst="rect">
              <a:avLst/>
            </a:prstGeom>
            <a:noFill/>
            <a:ln w="9525">
              <a:noFill/>
              <a:miter lim="800000"/>
              <a:headEnd/>
              <a:tailEnd/>
            </a:ln>
            <a:effectLst/>
          </p:spPr>
        </p:pic>
        <p:pic>
          <p:nvPicPr>
            <p:cNvPr id="14339" name="Picture 3"/>
            <p:cNvPicPr>
              <a:picLocks noChangeAspect="1" noChangeArrowheads="1"/>
            </p:cNvPicPr>
            <p:nvPr/>
          </p:nvPicPr>
          <p:blipFill>
            <a:blip r:embed="rId2"/>
            <a:srcRect/>
            <a:stretch>
              <a:fillRect/>
            </a:stretch>
          </p:blipFill>
          <p:spPr bwMode="auto">
            <a:xfrm>
              <a:off x="2071670" y="3200381"/>
              <a:ext cx="5038734" cy="3657619"/>
            </a:xfrm>
            <a:prstGeom prst="rect">
              <a:avLst/>
            </a:prstGeom>
            <a:noFill/>
            <a:ln w="9525">
              <a:noFill/>
              <a:miter lim="800000"/>
              <a:headEnd/>
              <a:tailEnd/>
            </a:ln>
            <a:effectLst/>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57620" y="428604"/>
            <a:ext cx="1415772" cy="461665"/>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r>
              <a:rPr lang="zh-CN" altLang="en-US" sz="2400" dirty="0">
                <a:latin typeface="方正少儿简体" panose="03000509000000000000" pitchFamily="65" charset="-122"/>
                <a:ea typeface="方正少儿简体" panose="03000509000000000000" pitchFamily="65" charset="-122"/>
              </a:rPr>
              <a:t>范例</a:t>
            </a:r>
            <a:r>
              <a:rPr lang="zh-CN" altLang="en-US" sz="2400" dirty="0" smtClean="0">
                <a:latin typeface="方正少儿简体" panose="03000509000000000000" pitchFamily="65" charset="-122"/>
                <a:ea typeface="方正少儿简体" panose="03000509000000000000" pitchFamily="65" charset="-122"/>
              </a:rPr>
              <a:t>欣赏</a:t>
            </a:r>
            <a:endParaRPr lang="zh-CN" altLang="en-US" sz="2400" dirty="0">
              <a:latin typeface="方正少儿简体" panose="03000509000000000000" pitchFamily="65" charset="-122"/>
              <a:ea typeface="方正少儿简体" panose="03000509000000000000" pitchFamily="65" charset="-122"/>
            </a:endParaRPr>
          </a:p>
        </p:txBody>
      </p:sp>
      <p:pic>
        <p:nvPicPr>
          <p:cNvPr id="15362" name="Picture 2"/>
          <p:cNvPicPr>
            <a:picLocks noChangeAspect="1" noChangeArrowheads="1"/>
          </p:cNvPicPr>
          <p:nvPr/>
        </p:nvPicPr>
        <p:blipFill>
          <a:blip r:embed="rId1"/>
          <a:srcRect/>
          <a:stretch>
            <a:fillRect/>
          </a:stretch>
        </p:blipFill>
        <p:spPr bwMode="auto">
          <a:xfrm>
            <a:off x="1142976" y="1000108"/>
            <a:ext cx="6713537" cy="2352675"/>
          </a:xfrm>
          <a:prstGeom prst="rect">
            <a:avLst/>
          </a:prstGeom>
          <a:noFill/>
          <a:ln w="9525">
            <a:noFill/>
            <a:miter lim="800000"/>
            <a:headEnd/>
            <a:tailEnd/>
          </a:ln>
          <a:effectLst/>
        </p:spPr>
      </p:pic>
      <p:pic>
        <p:nvPicPr>
          <p:cNvPr id="15363" name="Picture 3"/>
          <p:cNvPicPr>
            <a:picLocks noChangeAspect="1" noChangeArrowheads="1"/>
          </p:cNvPicPr>
          <p:nvPr/>
        </p:nvPicPr>
        <p:blipFill>
          <a:blip r:embed="rId2"/>
          <a:srcRect/>
          <a:stretch>
            <a:fillRect/>
          </a:stretch>
        </p:blipFill>
        <p:spPr bwMode="auto">
          <a:xfrm>
            <a:off x="1149373" y="3395661"/>
            <a:ext cx="6780213" cy="3248025"/>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5000" r="-25000"/>
          </a:stretch>
        </a:blipFill>
        <a:effectLst/>
      </p:bgPr>
    </p:bg>
    <p:spTree>
      <p:nvGrpSpPr>
        <p:cNvPr id="1" name=""/>
        <p:cNvGrpSpPr/>
        <p:nvPr/>
      </p:nvGrpSpPr>
      <p:grpSpPr>
        <a:xfrm>
          <a:off x="0" y="0"/>
          <a:ext cx="0" cy="0"/>
          <a:chOff x="0" y="0"/>
          <a:chExt cx="0" cy="0"/>
        </a:xfrm>
      </p:grpSpPr>
      <p:sp>
        <p:nvSpPr>
          <p:cNvPr id="3" name="矩形 2"/>
          <p:cNvSpPr/>
          <p:nvPr/>
        </p:nvSpPr>
        <p:spPr>
          <a:xfrm>
            <a:off x="4286248" y="3500438"/>
            <a:ext cx="4572000" cy="1200329"/>
          </a:xfrm>
          <a:prstGeom prst="rect">
            <a:avLst/>
          </a:prstGeom>
        </p:spPr>
        <p:txBody>
          <a:bodyPr>
            <a:spAutoFit/>
          </a:bodyPr>
          <a:lstStyle/>
          <a:p>
            <a:r>
              <a:rPr lang="en-US" altLang="zh-CN" b="1" dirty="0"/>
              <a:t>1</a:t>
            </a:r>
            <a:r>
              <a:rPr lang="zh-CN" altLang="en-US" b="1" dirty="0"/>
              <a:t>．综合利用各种自然材料，设计制作一幅拼贴画。</a:t>
            </a:r>
            <a:endParaRPr lang="zh-CN" altLang="en-US" b="1" dirty="0"/>
          </a:p>
          <a:p>
            <a:r>
              <a:rPr lang="en-US" altLang="zh-CN" b="1" dirty="0"/>
              <a:t>2</a:t>
            </a:r>
            <a:r>
              <a:rPr lang="zh-CN" altLang="en-US" b="1" dirty="0"/>
              <a:t>．综合利用各种废旧材料，设计制作一幅拼贴画。</a:t>
            </a:r>
            <a:endParaRPr lang="zh-CN" altLang="en-US" b="1" dirty="0"/>
          </a:p>
        </p:txBody>
      </p:sp>
      <p:sp>
        <p:nvSpPr>
          <p:cNvPr id="4" name="矩形 3"/>
          <p:cNvSpPr/>
          <p:nvPr/>
        </p:nvSpPr>
        <p:spPr>
          <a:xfrm>
            <a:off x="1000100" y="2643182"/>
            <a:ext cx="2071702" cy="64633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zh-CN" altLang="en-US" sz="3600" b="1" dirty="0">
                <a:latin typeface="方正喵呜体" panose="02010600010101010101" pitchFamily="2" charset="-122"/>
                <a:ea typeface="方正喵呜体" panose="02010600010101010101" pitchFamily="2" charset="-122"/>
              </a:rPr>
              <a:t>课后实践</a:t>
            </a:r>
            <a:endParaRPr lang="zh-CN" altLang="en-US" sz="3600" b="1" dirty="0">
              <a:latin typeface="方正喵呜体" panose="02010600010101010101" pitchFamily="2" charset="-122"/>
              <a:ea typeface="方正喵呜体" panose="0201060001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1428728" y="2643182"/>
            <a:ext cx="6215106" cy="1938992"/>
          </a:xfrm>
          <a:prstGeom prst="rect">
            <a:avLst/>
          </a:prstGeom>
        </p:spPr>
        <p:txBody>
          <a:bodyPr wrap="square">
            <a:spAutoFit/>
          </a:bodyPr>
          <a:lstStyle/>
          <a:p>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．了解综合材料造型常用的工具材料，掌握各种材料的基本加工制作方法； </a:t>
            </a:r>
            <a:endParaRPr lang="zh-CN" altLang="en-US" sz="2400" dirty="0" smtClean="0">
              <a:latin typeface="微软雅黑" panose="020B0503020204020204" pitchFamily="34" charset="-122"/>
              <a:ea typeface="微软雅黑" panose="020B0503020204020204" pitchFamily="34" charset="-122"/>
            </a:endParaRPr>
          </a:p>
          <a:p>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．能根据幼儿园教育教学的需要，运用综合材料设计制作出安全实用、造型美观、工艺精美的玩教具和装饰物。</a:t>
            </a:r>
            <a:endParaRPr lang="zh-CN" altLang="en-US" sz="2400" dirty="0">
              <a:latin typeface="微软雅黑" panose="020B0503020204020204" pitchFamily="34" charset="-122"/>
              <a:ea typeface="微软雅黑" panose="020B0503020204020204" pitchFamily="34" charset="-122"/>
            </a:endParaRPr>
          </a:p>
        </p:txBody>
      </p:sp>
      <p:graphicFrame>
        <p:nvGraphicFramePr>
          <p:cNvPr id="5" name="图示 4"/>
          <p:cNvGraphicFramePr/>
          <p:nvPr/>
        </p:nvGraphicFramePr>
        <p:xfrm>
          <a:off x="2143108" y="1357298"/>
          <a:ext cx="2143140" cy="5000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p>
            <a:r>
              <a:rPr lang="zh-CN" altLang="en-US" sz="4000" dirty="0">
                <a:solidFill>
                  <a:srgbClr val="0070C0"/>
                </a:solidFill>
                <a:latin typeface="方正粗圆简体" panose="02010601030101010101" pitchFamily="2" charset="-122"/>
                <a:ea typeface="方正粗圆简体" panose="02010601030101010101" pitchFamily="2" charset="-122"/>
              </a:rPr>
              <a:t>第三节　综合材料立体造型</a:t>
            </a:r>
            <a:endParaRPr lang="zh-CN" altLang="en-US" sz="4000" dirty="0">
              <a:solidFill>
                <a:srgbClr val="0070C0"/>
              </a:solidFill>
              <a:latin typeface="方正粗圆简体" panose="02010601030101010101" pitchFamily="2" charset="-122"/>
              <a:ea typeface="方正粗圆简体" panose="02010601030101010101" pitchFamily="2" charset="-122"/>
            </a:endParaRPr>
          </a:p>
        </p:txBody>
      </p:sp>
      <p:sp>
        <p:nvSpPr>
          <p:cNvPr id="4" name="矩形 3"/>
          <p:cNvSpPr/>
          <p:nvPr/>
        </p:nvSpPr>
        <p:spPr>
          <a:xfrm>
            <a:off x="714348" y="1857364"/>
            <a:ext cx="1422184" cy="461665"/>
          </a:xfrm>
          <a:prstGeom prst="rect">
            <a:avLst/>
          </a:prstGeom>
        </p:spPr>
        <p:txBody>
          <a:bodyPr wrap="none">
            <a:spAutoFit/>
          </a:bodyPr>
          <a:lstStyle/>
          <a:p>
            <a:r>
              <a:rPr lang="zh-CN" altLang="en-US" sz="2400" b="1" dirty="0">
                <a:solidFill>
                  <a:srgbClr val="7030A0"/>
                </a:solidFill>
                <a:latin typeface="黑体" panose="02010600030101010101" pitchFamily="2" charset="-122"/>
                <a:ea typeface="黑体" panose="02010600030101010101" pitchFamily="2" charset="-122"/>
              </a:rPr>
              <a:t>一</a:t>
            </a:r>
            <a:r>
              <a:rPr lang="zh-CN" altLang="en-US" sz="2400" b="1" dirty="0" smtClean="0">
                <a:solidFill>
                  <a:srgbClr val="7030A0"/>
                </a:solidFill>
                <a:latin typeface="黑体" panose="02010600030101010101" pitchFamily="2" charset="-122"/>
                <a:ea typeface="黑体" panose="02010600030101010101" pitchFamily="2" charset="-122"/>
              </a:rPr>
              <a:t>、概述</a:t>
            </a:r>
            <a:endParaRPr lang="zh-CN" altLang="en-US" sz="2400" b="1" dirty="0">
              <a:solidFill>
                <a:srgbClr val="7030A0"/>
              </a:solidFill>
              <a:latin typeface="黑体" panose="02010600030101010101" pitchFamily="2" charset="-122"/>
              <a:ea typeface="黑体" panose="02010600030101010101" pitchFamily="2" charset="-122"/>
            </a:endParaRPr>
          </a:p>
        </p:txBody>
      </p:sp>
      <p:graphicFrame>
        <p:nvGraphicFramePr>
          <p:cNvPr id="7" name="图示 6"/>
          <p:cNvGraphicFramePr/>
          <p:nvPr/>
        </p:nvGraphicFramePr>
        <p:xfrm>
          <a:off x="928662" y="2643182"/>
          <a:ext cx="7429552" cy="157163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0" y="571480"/>
            <a:ext cx="2350323" cy="461665"/>
          </a:xfrm>
          <a:prstGeom prst="rect">
            <a:avLst/>
          </a:prstGeom>
        </p:spPr>
        <p:txBody>
          <a:bodyPr wrap="none">
            <a:spAutoFit/>
          </a:bodyPr>
          <a:lstStyle/>
          <a:p>
            <a:r>
              <a:rPr lang="zh-CN" altLang="en-US" sz="2400" b="1" dirty="0">
                <a:solidFill>
                  <a:srgbClr val="7030A0"/>
                </a:solidFill>
                <a:latin typeface="黑体" panose="02010600030101010101" pitchFamily="2" charset="-122"/>
                <a:ea typeface="黑体" panose="02010600030101010101" pitchFamily="2" charset="-122"/>
              </a:rPr>
              <a:t>二</a:t>
            </a:r>
            <a:r>
              <a:rPr lang="zh-CN" altLang="en-US" sz="2400" b="1" dirty="0" smtClean="0">
                <a:solidFill>
                  <a:srgbClr val="7030A0"/>
                </a:solidFill>
                <a:latin typeface="黑体" panose="02010600030101010101" pitchFamily="2" charset="-122"/>
                <a:ea typeface="黑体" panose="02010600030101010101" pitchFamily="2" charset="-122"/>
              </a:rPr>
              <a:t>、解析</a:t>
            </a:r>
            <a:r>
              <a:rPr lang="zh-CN" altLang="en-US" sz="2400" b="1" dirty="0">
                <a:solidFill>
                  <a:srgbClr val="7030A0"/>
                </a:solidFill>
                <a:latin typeface="黑体" panose="02010600030101010101" pitchFamily="2" charset="-122"/>
                <a:ea typeface="黑体" panose="02010600030101010101" pitchFamily="2" charset="-122"/>
              </a:rPr>
              <a:t>与制作</a:t>
            </a:r>
            <a:endParaRPr lang="zh-CN" altLang="en-US" sz="2400" b="1" dirty="0">
              <a:solidFill>
                <a:srgbClr val="7030A0"/>
              </a:solidFill>
              <a:latin typeface="黑体" panose="02010600030101010101" pitchFamily="2" charset="-122"/>
              <a:ea typeface="黑体" panose="02010600030101010101" pitchFamily="2" charset="-122"/>
            </a:endParaRPr>
          </a:p>
        </p:txBody>
      </p:sp>
      <p:sp>
        <p:nvSpPr>
          <p:cNvPr id="3" name="矩形 2"/>
          <p:cNvSpPr/>
          <p:nvPr/>
        </p:nvSpPr>
        <p:spPr>
          <a:xfrm>
            <a:off x="3071802" y="785794"/>
            <a:ext cx="3281668" cy="400110"/>
          </a:xfrm>
          <a:prstGeom prst="rect">
            <a:avLst/>
          </a:prstGeom>
        </p:spPr>
        <p:txBody>
          <a:bodyPr wrap="none">
            <a:spAutoFit/>
          </a:bodyPr>
          <a:lstStyle/>
          <a:p>
            <a:r>
              <a:rPr lang="zh-CN" altLang="en-US" sz="2000" b="1" dirty="0">
                <a:solidFill>
                  <a:srgbClr val="00B0F0"/>
                </a:solidFill>
              </a:rPr>
              <a:t>综合材料玩具制作：闪电车</a:t>
            </a:r>
            <a:endParaRPr lang="zh-CN" altLang="en-US" sz="2000" b="1" dirty="0">
              <a:solidFill>
                <a:srgbClr val="00B0F0"/>
              </a:solidFill>
            </a:endParaRPr>
          </a:p>
        </p:txBody>
      </p:sp>
      <p:sp>
        <p:nvSpPr>
          <p:cNvPr id="4" name="矩形 3"/>
          <p:cNvSpPr/>
          <p:nvPr/>
        </p:nvSpPr>
        <p:spPr>
          <a:xfrm>
            <a:off x="785786" y="1142984"/>
            <a:ext cx="6429404" cy="1754326"/>
          </a:xfrm>
          <a:prstGeom prst="rect">
            <a:avLst/>
          </a:prstGeom>
        </p:spPr>
        <p:txBody>
          <a:bodyPr wrap="square">
            <a:spAutoFit/>
          </a:bodyPr>
          <a:lstStyle/>
          <a:p>
            <a:r>
              <a:rPr lang="zh-CN" altLang="en-US" dirty="0"/>
              <a:t>（</a:t>
            </a:r>
            <a:r>
              <a:rPr lang="en-US" altLang="zh-CN" dirty="0"/>
              <a:t>1</a:t>
            </a:r>
            <a:r>
              <a:rPr lang="zh-CN" altLang="en-US" dirty="0"/>
              <a:t>）工具材料：胶枪、洗发水瓶、瓶盖</a:t>
            </a:r>
            <a:r>
              <a:rPr lang="en-US" altLang="zh-CN" dirty="0"/>
              <a:t>4</a:t>
            </a:r>
            <a:r>
              <a:rPr lang="zh-CN" altLang="en-US" dirty="0"/>
              <a:t>枚、色卡纸、卫生纸； </a:t>
            </a:r>
            <a:endParaRPr lang="zh-CN" altLang="en-US" dirty="0"/>
          </a:p>
          <a:p>
            <a:r>
              <a:rPr lang="zh-CN" altLang="en-US" dirty="0"/>
              <a:t>（</a:t>
            </a:r>
            <a:r>
              <a:rPr lang="en-US" altLang="zh-CN" dirty="0"/>
              <a:t>2</a:t>
            </a:r>
            <a:r>
              <a:rPr lang="zh-CN" altLang="en-US" dirty="0"/>
              <a:t>）将胶滴入瓶盖； </a:t>
            </a:r>
            <a:endParaRPr lang="zh-CN" altLang="en-US" dirty="0"/>
          </a:p>
          <a:p>
            <a:r>
              <a:rPr lang="zh-CN" altLang="en-US" dirty="0"/>
              <a:t>（</a:t>
            </a:r>
            <a:r>
              <a:rPr lang="en-US" altLang="zh-CN" dirty="0"/>
              <a:t>3</a:t>
            </a:r>
            <a:r>
              <a:rPr lang="zh-CN" altLang="en-US" dirty="0"/>
              <a:t>）将卫生纸填充到瓶盖中间； </a:t>
            </a:r>
            <a:endParaRPr lang="zh-CN" altLang="en-US" dirty="0"/>
          </a:p>
          <a:p>
            <a:r>
              <a:rPr lang="zh-CN" altLang="en-US" dirty="0"/>
              <a:t>（</a:t>
            </a:r>
            <a:r>
              <a:rPr lang="en-US" altLang="zh-CN" dirty="0"/>
              <a:t>4</a:t>
            </a:r>
            <a:r>
              <a:rPr lang="zh-CN" altLang="en-US" dirty="0"/>
              <a:t>）将瓶盖粘到洗发水瓶子上作为车轮； </a:t>
            </a:r>
            <a:endParaRPr lang="zh-CN" altLang="en-US" dirty="0"/>
          </a:p>
          <a:p>
            <a:r>
              <a:rPr lang="zh-CN" altLang="en-US" dirty="0"/>
              <a:t>（</a:t>
            </a:r>
            <a:r>
              <a:rPr lang="en-US" altLang="zh-CN" dirty="0"/>
              <a:t>5</a:t>
            </a:r>
            <a:r>
              <a:rPr lang="zh-CN" altLang="en-US" dirty="0"/>
              <a:t>）贴好</a:t>
            </a:r>
            <a:r>
              <a:rPr lang="en-US" altLang="zh-CN" dirty="0"/>
              <a:t>4</a:t>
            </a:r>
            <a:r>
              <a:rPr lang="zh-CN" altLang="en-US" dirty="0"/>
              <a:t>个瓶盖； </a:t>
            </a:r>
            <a:endParaRPr lang="zh-CN" altLang="en-US" dirty="0"/>
          </a:p>
          <a:p>
            <a:r>
              <a:rPr lang="zh-CN" altLang="en-US" dirty="0"/>
              <a:t>（</a:t>
            </a:r>
            <a:r>
              <a:rPr lang="en-US" altLang="zh-CN" dirty="0"/>
              <a:t>6</a:t>
            </a:r>
            <a:r>
              <a:rPr lang="zh-CN" altLang="en-US" dirty="0"/>
              <a:t>）用卡纸装饰车身，制作完成。</a:t>
            </a:r>
            <a:endParaRPr lang="zh-CN" altLang="en-US" dirty="0"/>
          </a:p>
        </p:txBody>
      </p:sp>
      <p:pic>
        <p:nvPicPr>
          <p:cNvPr id="16386" name="Picture 2"/>
          <p:cNvPicPr>
            <a:picLocks noChangeAspect="1" noChangeArrowheads="1"/>
          </p:cNvPicPr>
          <p:nvPr/>
        </p:nvPicPr>
        <p:blipFill>
          <a:blip r:embed="rId1"/>
          <a:srcRect/>
          <a:stretch>
            <a:fillRect/>
          </a:stretch>
        </p:blipFill>
        <p:spPr bwMode="auto">
          <a:xfrm>
            <a:off x="1357290" y="2895607"/>
            <a:ext cx="6256333" cy="3962393"/>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43174" y="285728"/>
            <a:ext cx="3797835" cy="400110"/>
          </a:xfrm>
          <a:prstGeom prst="rect">
            <a:avLst/>
          </a:prstGeom>
        </p:spPr>
        <p:txBody>
          <a:bodyPr wrap="none">
            <a:spAutoFit/>
          </a:bodyPr>
          <a:lstStyle/>
          <a:p>
            <a:r>
              <a:rPr lang="zh-CN" altLang="en-US" sz="2000" b="1" dirty="0">
                <a:solidFill>
                  <a:srgbClr val="00B0F0"/>
                </a:solidFill>
              </a:rPr>
              <a:t>综合材料装饰物制作：植物挂饰</a:t>
            </a:r>
            <a:endParaRPr lang="zh-CN" altLang="en-US" sz="2000" b="1" dirty="0">
              <a:solidFill>
                <a:srgbClr val="00B0F0"/>
              </a:solidFill>
            </a:endParaRPr>
          </a:p>
        </p:txBody>
      </p:sp>
      <p:sp>
        <p:nvSpPr>
          <p:cNvPr id="3" name="矩形 2"/>
          <p:cNvSpPr/>
          <p:nvPr/>
        </p:nvSpPr>
        <p:spPr>
          <a:xfrm>
            <a:off x="357158" y="857232"/>
            <a:ext cx="8358214" cy="1754326"/>
          </a:xfrm>
          <a:prstGeom prst="rect">
            <a:avLst/>
          </a:prstGeom>
        </p:spPr>
        <p:txBody>
          <a:bodyPr wrap="square">
            <a:spAutoFit/>
          </a:bodyPr>
          <a:lstStyle/>
          <a:p>
            <a:r>
              <a:rPr lang="zh-CN" altLang="en-US" dirty="0"/>
              <a:t>（</a:t>
            </a:r>
            <a:r>
              <a:rPr lang="en-US" altLang="zh-CN" dirty="0"/>
              <a:t>1</a:t>
            </a:r>
            <a:r>
              <a:rPr lang="zh-CN" altLang="en-US" dirty="0"/>
              <a:t>）工具材料：树枝、麻绳、干花、松果； </a:t>
            </a:r>
            <a:endParaRPr lang="zh-CN" altLang="en-US" dirty="0"/>
          </a:p>
          <a:p>
            <a:r>
              <a:rPr lang="zh-CN" altLang="en-US" dirty="0"/>
              <a:t>（</a:t>
            </a:r>
            <a:r>
              <a:rPr lang="en-US" altLang="zh-CN" dirty="0"/>
              <a:t>2</a:t>
            </a:r>
            <a:r>
              <a:rPr lang="zh-CN" altLang="en-US" dirty="0"/>
              <a:t>）将树枝摆成口字形，用麻绳将树枝交叉处绑好； </a:t>
            </a:r>
            <a:endParaRPr lang="zh-CN" altLang="en-US" dirty="0"/>
          </a:p>
          <a:p>
            <a:r>
              <a:rPr lang="zh-CN" altLang="en-US" dirty="0"/>
              <a:t>（</a:t>
            </a:r>
            <a:r>
              <a:rPr lang="en-US" altLang="zh-CN" dirty="0"/>
              <a:t>3</a:t>
            </a:r>
            <a:r>
              <a:rPr lang="zh-CN" altLang="en-US" dirty="0"/>
              <a:t>）将麻绳绑在树枝上，来回缠绕后绑紧； </a:t>
            </a:r>
            <a:endParaRPr lang="zh-CN" altLang="en-US" dirty="0"/>
          </a:p>
          <a:p>
            <a:r>
              <a:rPr lang="zh-CN" altLang="en-US" dirty="0"/>
              <a:t>（</a:t>
            </a:r>
            <a:r>
              <a:rPr lang="en-US" altLang="zh-CN" dirty="0"/>
              <a:t>4</a:t>
            </a:r>
            <a:r>
              <a:rPr lang="zh-CN" altLang="en-US" dirty="0"/>
              <a:t>）将麻绳换个方向来回缠绕捆绑，注意上下穿插，形成网状。再绑上挂绳； </a:t>
            </a:r>
            <a:endParaRPr lang="zh-CN" altLang="en-US" dirty="0"/>
          </a:p>
          <a:p>
            <a:r>
              <a:rPr lang="zh-CN" altLang="en-US" dirty="0"/>
              <a:t>（</a:t>
            </a:r>
            <a:r>
              <a:rPr lang="en-US" altLang="zh-CN" dirty="0"/>
              <a:t>5</a:t>
            </a:r>
            <a:r>
              <a:rPr lang="zh-CN" altLang="en-US" dirty="0"/>
              <a:t>）将干花、松果卡在麻绳网上，调整位置，制作完成。后续也可加入其他材料， 如贝壳、树叶、纸花、照片等其他材料，丰富装饰效果。</a:t>
            </a:r>
            <a:endParaRPr lang="zh-CN" altLang="en-US" dirty="0"/>
          </a:p>
        </p:txBody>
      </p:sp>
      <p:pic>
        <p:nvPicPr>
          <p:cNvPr id="17410" name="Picture 2"/>
          <p:cNvPicPr>
            <a:picLocks noChangeAspect="1" noChangeArrowheads="1"/>
          </p:cNvPicPr>
          <p:nvPr/>
        </p:nvPicPr>
        <p:blipFill>
          <a:blip r:embed="rId1"/>
          <a:srcRect/>
          <a:stretch>
            <a:fillRect/>
          </a:stretch>
        </p:blipFill>
        <p:spPr bwMode="auto">
          <a:xfrm>
            <a:off x="1643042" y="2571744"/>
            <a:ext cx="4991285" cy="4279908"/>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1"/>
          <a:srcRect/>
          <a:stretch>
            <a:fillRect/>
          </a:stretch>
        </p:blipFill>
        <p:spPr bwMode="auto">
          <a:xfrm>
            <a:off x="1071538" y="1214422"/>
            <a:ext cx="6732587" cy="2171700"/>
          </a:xfrm>
          <a:prstGeom prst="rect">
            <a:avLst/>
          </a:prstGeom>
          <a:noFill/>
          <a:ln w="9525">
            <a:noFill/>
            <a:miter lim="800000"/>
            <a:headEnd/>
            <a:tailEnd/>
          </a:ln>
          <a:effectLst/>
        </p:spPr>
      </p:pic>
      <p:pic>
        <p:nvPicPr>
          <p:cNvPr id="18435" name="Picture 3"/>
          <p:cNvPicPr>
            <a:picLocks noChangeAspect="1" noChangeArrowheads="1"/>
          </p:cNvPicPr>
          <p:nvPr/>
        </p:nvPicPr>
        <p:blipFill>
          <a:blip r:embed="rId2"/>
          <a:srcRect/>
          <a:stretch>
            <a:fillRect/>
          </a:stretch>
        </p:blipFill>
        <p:spPr bwMode="auto">
          <a:xfrm>
            <a:off x="1000100" y="3429000"/>
            <a:ext cx="6856413" cy="2771775"/>
          </a:xfrm>
          <a:prstGeom prst="rect">
            <a:avLst/>
          </a:prstGeom>
          <a:noFill/>
          <a:ln w="9525">
            <a:noFill/>
            <a:miter lim="800000"/>
            <a:headEnd/>
            <a:tailEnd/>
          </a:ln>
          <a:effectLst/>
        </p:spPr>
      </p:pic>
      <p:sp>
        <p:nvSpPr>
          <p:cNvPr id="5" name="矩形 4"/>
          <p:cNvSpPr/>
          <p:nvPr/>
        </p:nvSpPr>
        <p:spPr>
          <a:xfrm>
            <a:off x="3857620" y="428604"/>
            <a:ext cx="1415772" cy="461665"/>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r>
              <a:rPr lang="zh-CN" altLang="en-US" sz="2400" dirty="0">
                <a:latin typeface="方正少儿简体" panose="03000509000000000000" pitchFamily="65" charset="-122"/>
                <a:ea typeface="方正少儿简体" panose="03000509000000000000" pitchFamily="65" charset="-122"/>
              </a:rPr>
              <a:t>范例</a:t>
            </a:r>
            <a:r>
              <a:rPr lang="zh-CN" altLang="en-US" sz="2400" dirty="0" smtClean="0">
                <a:latin typeface="方正少儿简体" panose="03000509000000000000" pitchFamily="65" charset="-122"/>
                <a:ea typeface="方正少儿简体" panose="03000509000000000000" pitchFamily="65" charset="-122"/>
              </a:rPr>
              <a:t>欣赏</a:t>
            </a:r>
            <a:endParaRPr lang="zh-CN" altLang="en-US" sz="2400" dirty="0">
              <a:latin typeface="方正少儿简体" panose="03000509000000000000" pitchFamily="65" charset="-122"/>
              <a:ea typeface="方正少儿简体" panose="03000509000000000000" pitchFamily="65"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25000" r="-25000"/>
          </a:stretch>
        </a:blipFill>
        <a:effectLst/>
      </p:bgPr>
    </p:bg>
    <p:spTree>
      <p:nvGrpSpPr>
        <p:cNvPr id="1" name=""/>
        <p:cNvGrpSpPr/>
        <p:nvPr/>
      </p:nvGrpSpPr>
      <p:grpSpPr>
        <a:xfrm>
          <a:off x="0" y="0"/>
          <a:ext cx="0" cy="0"/>
          <a:chOff x="0" y="0"/>
          <a:chExt cx="0" cy="0"/>
        </a:xfrm>
      </p:grpSpPr>
      <p:sp>
        <p:nvSpPr>
          <p:cNvPr id="2" name="矩形 1"/>
          <p:cNvSpPr/>
          <p:nvPr/>
        </p:nvSpPr>
        <p:spPr>
          <a:xfrm>
            <a:off x="4286248" y="3143248"/>
            <a:ext cx="4572000" cy="1754326"/>
          </a:xfrm>
          <a:prstGeom prst="rect">
            <a:avLst/>
          </a:prstGeom>
        </p:spPr>
        <p:txBody>
          <a:bodyPr>
            <a:spAutoFit/>
          </a:bodyPr>
          <a:lstStyle/>
          <a:p>
            <a:r>
              <a:rPr lang="en-US" altLang="zh-CN" b="1" dirty="0"/>
              <a:t>1</a:t>
            </a:r>
            <a:r>
              <a:rPr lang="zh-CN" altLang="en-US" b="1" dirty="0"/>
              <a:t>．综合运用各种材料，制作一个交通工具类的立体玩偶。</a:t>
            </a:r>
            <a:endParaRPr lang="zh-CN" altLang="en-US" b="1" dirty="0"/>
          </a:p>
          <a:p>
            <a:r>
              <a:rPr lang="en-US" altLang="zh-CN" b="1" dirty="0"/>
              <a:t>2</a:t>
            </a:r>
            <a:r>
              <a:rPr lang="zh-CN" altLang="en-US" b="1" dirty="0"/>
              <a:t>．根据幼儿园环境布置的需要，综合运用各种材料，制作一个装饰摆件。</a:t>
            </a:r>
            <a:endParaRPr lang="zh-CN" altLang="en-US" b="1" dirty="0"/>
          </a:p>
          <a:p>
            <a:r>
              <a:rPr lang="en-US" altLang="zh-CN" b="1" dirty="0"/>
              <a:t>3</a:t>
            </a:r>
            <a:r>
              <a:rPr lang="zh-CN" altLang="en-US" b="1" dirty="0"/>
              <a:t>．根据幼儿园环境布置的需要，综合运用各种材料，制作一个装饰吊饰。</a:t>
            </a:r>
            <a:endParaRPr lang="zh-CN" altLang="en-US" b="1" dirty="0"/>
          </a:p>
        </p:txBody>
      </p:sp>
      <p:sp>
        <p:nvSpPr>
          <p:cNvPr id="3" name="矩形 2"/>
          <p:cNvSpPr/>
          <p:nvPr/>
        </p:nvSpPr>
        <p:spPr>
          <a:xfrm>
            <a:off x="1000100" y="2643182"/>
            <a:ext cx="2071702" cy="64633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zh-CN" altLang="en-US" sz="3600" b="1" dirty="0">
                <a:latin typeface="方正喵呜体" panose="02010600010101010101" pitchFamily="2" charset="-122"/>
                <a:ea typeface="方正喵呜体" panose="02010600010101010101" pitchFamily="2" charset="-122"/>
              </a:rPr>
              <a:t>课后实践</a:t>
            </a:r>
            <a:endParaRPr lang="zh-CN" altLang="en-US" sz="3600" b="1" dirty="0">
              <a:latin typeface="方正喵呜体" panose="02010600010101010101" pitchFamily="2" charset="-122"/>
              <a:ea typeface="方正喵呜体" panose="0201060001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28604"/>
            <a:ext cx="8229600" cy="703282"/>
          </a:xfrm>
        </p:spPr>
        <p:txBody>
          <a:bodyPr>
            <a:normAutofit fontScale="90000"/>
          </a:bodyPr>
          <a:lstStyle/>
          <a:p>
            <a:r>
              <a:rPr lang="zh-CN" altLang="en-US" dirty="0">
                <a:solidFill>
                  <a:srgbClr val="0070C0"/>
                </a:solidFill>
                <a:latin typeface="方正粗圆简体" panose="02010601030101010101" pitchFamily="2" charset="-122"/>
                <a:ea typeface="方正粗圆简体" panose="02010601030101010101" pitchFamily="2" charset="-122"/>
              </a:rPr>
              <a:t>第一节 综合材料艺术概述</a:t>
            </a:r>
            <a:endParaRPr lang="zh-CN" altLang="en-US" dirty="0">
              <a:solidFill>
                <a:srgbClr val="0070C0"/>
              </a:solidFill>
              <a:latin typeface="方正粗圆简体" panose="02010601030101010101" pitchFamily="2" charset="-122"/>
              <a:ea typeface="方正粗圆简体" panose="02010601030101010101" pitchFamily="2" charset="-122"/>
            </a:endParaRPr>
          </a:p>
        </p:txBody>
      </p:sp>
      <p:pic>
        <p:nvPicPr>
          <p:cNvPr id="1026" name="Picture 2"/>
          <p:cNvPicPr>
            <a:picLocks noChangeAspect="1" noChangeArrowheads="1"/>
          </p:cNvPicPr>
          <p:nvPr/>
        </p:nvPicPr>
        <p:blipFill>
          <a:blip r:embed="rId1"/>
          <a:srcRect/>
          <a:stretch>
            <a:fillRect/>
          </a:stretch>
        </p:blipFill>
        <p:spPr bwMode="auto">
          <a:xfrm>
            <a:off x="214282" y="4286256"/>
            <a:ext cx="8417211" cy="1857388"/>
          </a:xfrm>
          <a:prstGeom prst="rect">
            <a:avLst/>
          </a:prstGeom>
          <a:noFill/>
          <a:ln w="9525">
            <a:noFill/>
            <a:miter lim="800000"/>
            <a:headEnd/>
            <a:tailEnd/>
          </a:ln>
          <a:effectLst/>
        </p:spPr>
      </p:pic>
      <p:sp>
        <p:nvSpPr>
          <p:cNvPr id="5" name="矩形 4"/>
          <p:cNvSpPr/>
          <p:nvPr/>
        </p:nvSpPr>
        <p:spPr>
          <a:xfrm>
            <a:off x="642910" y="1428736"/>
            <a:ext cx="7715304" cy="2616101"/>
          </a:xfrm>
          <a:prstGeom prst="rect">
            <a:avLst/>
          </a:prstGeom>
        </p:spPr>
        <p:txBody>
          <a:bodyPr wrap="square">
            <a:spAutoFit/>
          </a:bodyPr>
          <a:lstStyle/>
          <a:p>
            <a:pPr>
              <a:buNone/>
            </a:pPr>
            <a:r>
              <a:rPr lang="zh-CN" altLang="en-US" sz="2000" b="1" dirty="0" smtClean="0"/>
              <a:t>在幼教领域，综合材料艺术是指综合运用纸张、布料、木棍、石头、塑料、纤维、自然材料、废旧物品等各种材料来制作的装饰画或玩教具。综合材料的运用增强了作品的趣味性，拓展了作品的表现力、想象力和感染力。</a:t>
            </a:r>
            <a:endParaRPr lang="en-US" altLang="zh-CN" sz="2000" b="1" dirty="0" smtClean="0"/>
          </a:p>
          <a:p>
            <a:pPr>
              <a:buNone/>
            </a:pPr>
            <a:endParaRPr lang="en-US" altLang="zh-CN" sz="2000" b="1" dirty="0" smtClean="0"/>
          </a:p>
          <a:p>
            <a:pPr>
              <a:buNone/>
            </a:pPr>
            <a:r>
              <a:rPr lang="zh-CN" altLang="en-US" sz="2400" b="1" dirty="0" smtClean="0">
                <a:solidFill>
                  <a:srgbClr val="7030A0"/>
                </a:solidFill>
                <a:latin typeface="黑体" panose="02010600030101010101" pitchFamily="2" charset="-122"/>
                <a:ea typeface="黑体" panose="02010600030101010101" pitchFamily="2" charset="-122"/>
              </a:rPr>
              <a:t>一、综合材料艺术工具和材料</a:t>
            </a:r>
            <a:endParaRPr lang="en-US" altLang="zh-CN" sz="2400" b="1" dirty="0" smtClean="0">
              <a:solidFill>
                <a:srgbClr val="7030A0"/>
              </a:solidFill>
              <a:latin typeface="黑体" panose="02010600030101010101" pitchFamily="2" charset="-122"/>
              <a:ea typeface="黑体" panose="02010600030101010101" pitchFamily="2" charset="-122"/>
            </a:endParaRPr>
          </a:p>
          <a:p>
            <a:pPr>
              <a:buNone/>
            </a:pPr>
            <a:r>
              <a:rPr lang="zh-CN" altLang="en-US" sz="2000" b="1" dirty="0" smtClean="0"/>
              <a:t>工具：美工刀、剪刀、白乳胶、热熔胶、胶棒、画笔等。</a:t>
            </a:r>
            <a:endParaRPr lang="en-US" altLang="zh-CN" sz="2000" b="1" dirty="0" smtClean="0"/>
          </a:p>
          <a:p>
            <a:pPr>
              <a:buNone/>
            </a:pPr>
            <a:r>
              <a:rPr lang="zh-CN" altLang="en-US" sz="2000" b="1" dirty="0" smtClean="0"/>
              <a:t>材料：从形态上可分为点状材料、线状材料、面状材料，立体材料；</a:t>
            </a:r>
            <a:endParaRPr lang="zh-CN" altLang="en-US" sz="20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1538" y="1214422"/>
            <a:ext cx="6715172" cy="400110"/>
          </a:xfrm>
          <a:prstGeom prst="rect">
            <a:avLst/>
          </a:prstGeom>
        </p:spPr>
        <p:txBody>
          <a:bodyPr wrap="square">
            <a:spAutoFit/>
          </a:bodyPr>
          <a:lstStyle/>
          <a:p>
            <a:r>
              <a:rPr lang="zh-CN" altLang="en-US" sz="2000" b="1" dirty="0" smtClean="0"/>
              <a:t>从</a:t>
            </a:r>
            <a:r>
              <a:rPr lang="zh-CN" altLang="en-US" sz="2000" b="1" dirty="0" smtClean="0">
                <a:solidFill>
                  <a:srgbClr val="FF0000"/>
                </a:solidFill>
              </a:rPr>
              <a:t>材质来源</a:t>
            </a:r>
            <a:r>
              <a:rPr lang="zh-CN" altLang="en-US" sz="2000" b="1" dirty="0" smtClean="0"/>
              <a:t>上可分为自然材料、工业材料、废旧材料等</a:t>
            </a:r>
            <a:endParaRPr lang="zh-CN" altLang="en-US" sz="2000" b="1" dirty="0"/>
          </a:p>
        </p:txBody>
      </p:sp>
      <p:pic>
        <p:nvPicPr>
          <p:cNvPr id="2050" name="Picture 2"/>
          <p:cNvPicPr>
            <a:picLocks noChangeAspect="1" noChangeArrowheads="1"/>
          </p:cNvPicPr>
          <p:nvPr/>
        </p:nvPicPr>
        <p:blipFill>
          <a:blip r:embed="rId1"/>
          <a:srcRect/>
          <a:stretch>
            <a:fillRect/>
          </a:stretch>
        </p:blipFill>
        <p:spPr bwMode="auto">
          <a:xfrm>
            <a:off x="928662" y="2428868"/>
            <a:ext cx="7519185" cy="2371725"/>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1472" y="1285860"/>
            <a:ext cx="4515980" cy="461665"/>
          </a:xfrm>
          <a:prstGeom prst="rect">
            <a:avLst/>
          </a:prstGeom>
        </p:spPr>
        <p:txBody>
          <a:bodyPr wrap="none">
            <a:spAutoFit/>
          </a:bodyPr>
          <a:lstStyle/>
          <a:p>
            <a:r>
              <a:rPr lang="zh-CN" altLang="en-US" sz="2400" b="1" dirty="0">
                <a:solidFill>
                  <a:srgbClr val="7030A0"/>
                </a:solidFill>
                <a:latin typeface="黑体" panose="02010600030101010101" pitchFamily="2" charset="-122"/>
                <a:ea typeface="黑体" panose="02010600030101010101" pitchFamily="2" charset="-122"/>
              </a:rPr>
              <a:t>二、综合材料在幼儿园中的应用</a:t>
            </a:r>
            <a:endParaRPr lang="zh-CN" altLang="en-US" sz="2400" b="1" dirty="0">
              <a:solidFill>
                <a:srgbClr val="7030A0"/>
              </a:solidFill>
              <a:latin typeface="黑体" panose="02010600030101010101" pitchFamily="2" charset="-122"/>
              <a:ea typeface="黑体" panose="02010600030101010101" pitchFamily="2" charset="-122"/>
            </a:endParaRPr>
          </a:p>
        </p:txBody>
      </p:sp>
      <p:sp>
        <p:nvSpPr>
          <p:cNvPr id="3" name="矩形 2"/>
          <p:cNvSpPr/>
          <p:nvPr/>
        </p:nvSpPr>
        <p:spPr>
          <a:xfrm>
            <a:off x="571472" y="1928802"/>
            <a:ext cx="7643866" cy="1477328"/>
          </a:xfrm>
          <a:prstGeom prst="rect">
            <a:avLst/>
          </a:prstGeom>
        </p:spPr>
        <p:txBody>
          <a:bodyPr wrap="square">
            <a:spAutoFit/>
          </a:bodyPr>
          <a:lstStyle/>
          <a:p>
            <a:r>
              <a:rPr lang="zh-CN" altLang="en-US" dirty="0"/>
              <a:t>在幼儿园的教育教学中，我们常用综合材料制作各种拼贴画、摆件、吊饰等装饰物， 或是用各种材料制作玩教具。综合材料作品因其材料的丰富性、趣味性赢得孩子们的喜爱。综合材料制品可以帮助幼儿了解各种材料的色泽、触感、软硬等物理属性。废物利用可以培养孩子们的创意思维及环保</a:t>
            </a:r>
            <a:r>
              <a:rPr lang="zh-CN" altLang="en-US" dirty="0" smtClean="0"/>
              <a:t>意识。</a:t>
            </a:r>
            <a:endParaRPr lang="zh-CN" altLang="en-US" dirty="0"/>
          </a:p>
        </p:txBody>
      </p:sp>
      <p:pic>
        <p:nvPicPr>
          <p:cNvPr id="3074" name="Picture 2"/>
          <p:cNvPicPr>
            <a:picLocks noChangeAspect="1" noChangeArrowheads="1"/>
          </p:cNvPicPr>
          <p:nvPr/>
        </p:nvPicPr>
        <p:blipFill>
          <a:blip r:embed="rId1"/>
          <a:srcRect/>
          <a:stretch>
            <a:fillRect/>
          </a:stretch>
        </p:blipFill>
        <p:spPr bwMode="auto">
          <a:xfrm>
            <a:off x="1571604" y="3643314"/>
            <a:ext cx="5581650" cy="268605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srcRect/>
          <a:stretch>
            <a:fillRect/>
          </a:stretch>
        </p:blipFill>
        <p:spPr bwMode="auto">
          <a:xfrm>
            <a:off x="71478" y="2000240"/>
            <a:ext cx="4286208" cy="2786082"/>
          </a:xfrm>
          <a:prstGeom prst="rect">
            <a:avLst/>
          </a:prstGeom>
          <a:noFill/>
          <a:ln w="9525">
            <a:noFill/>
            <a:miter lim="800000"/>
            <a:headEnd/>
            <a:tailEnd/>
          </a:ln>
          <a:effectLst/>
        </p:spPr>
      </p:pic>
      <p:pic>
        <p:nvPicPr>
          <p:cNvPr id="4099" name="Picture 3"/>
          <p:cNvPicPr>
            <a:picLocks noChangeAspect="1" noChangeArrowheads="1"/>
          </p:cNvPicPr>
          <p:nvPr/>
        </p:nvPicPr>
        <p:blipFill>
          <a:blip r:embed="rId2"/>
          <a:srcRect/>
          <a:stretch>
            <a:fillRect/>
          </a:stretch>
        </p:blipFill>
        <p:spPr bwMode="auto">
          <a:xfrm>
            <a:off x="4500594" y="2000240"/>
            <a:ext cx="4572000" cy="2813701"/>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57232"/>
            <a:ext cx="8229600" cy="560406"/>
          </a:xfrm>
        </p:spPr>
        <p:txBody>
          <a:bodyPr vert="horz" lIns="91440" tIns="45720" rIns="91440" bIns="45720" rtlCol="0" anchor="ctr">
            <a:normAutofit fontScale="90000"/>
          </a:bodyPr>
          <a:lstStyle/>
          <a:p>
            <a:r>
              <a:rPr lang="zh-CN" altLang="en-US" sz="4000" dirty="0">
                <a:solidFill>
                  <a:srgbClr val="0070C0"/>
                </a:solidFill>
                <a:latin typeface="方正粗圆简体" panose="02010601030101010101" pitchFamily="2" charset="-122"/>
                <a:ea typeface="方正粗圆简体" panose="02010601030101010101" pitchFamily="2" charset="-122"/>
              </a:rPr>
              <a:t>第二节　综合材料拼贴画</a:t>
            </a:r>
            <a:endParaRPr lang="zh-CN" altLang="en-US" sz="4000" dirty="0">
              <a:solidFill>
                <a:srgbClr val="0070C0"/>
              </a:solidFill>
              <a:latin typeface="方正粗圆简体" panose="02010601030101010101" pitchFamily="2" charset="-122"/>
              <a:ea typeface="方正粗圆简体" panose="02010601030101010101" pitchFamily="2" charset="-122"/>
            </a:endParaRPr>
          </a:p>
        </p:txBody>
      </p:sp>
      <p:sp>
        <p:nvSpPr>
          <p:cNvPr id="4" name="矩形 3"/>
          <p:cNvSpPr/>
          <p:nvPr/>
        </p:nvSpPr>
        <p:spPr>
          <a:xfrm>
            <a:off x="428596" y="1571612"/>
            <a:ext cx="1422184" cy="461665"/>
          </a:xfrm>
          <a:prstGeom prst="rect">
            <a:avLst/>
          </a:prstGeom>
        </p:spPr>
        <p:txBody>
          <a:bodyPr wrap="none">
            <a:spAutoFit/>
          </a:bodyPr>
          <a:lstStyle/>
          <a:p>
            <a:r>
              <a:rPr lang="zh-CN" altLang="en-US" sz="2400" b="1" dirty="0">
                <a:solidFill>
                  <a:srgbClr val="7030A0"/>
                </a:solidFill>
                <a:latin typeface="黑体" panose="02010600030101010101" pitchFamily="2" charset="-122"/>
                <a:ea typeface="黑体" panose="02010600030101010101" pitchFamily="2" charset="-122"/>
              </a:rPr>
              <a:t>一</a:t>
            </a:r>
            <a:r>
              <a:rPr lang="zh-CN" altLang="en-US" sz="2400" b="1" dirty="0" smtClean="0">
                <a:solidFill>
                  <a:srgbClr val="7030A0"/>
                </a:solidFill>
                <a:latin typeface="黑体" panose="02010600030101010101" pitchFamily="2" charset="-122"/>
                <a:ea typeface="黑体" panose="02010600030101010101" pitchFamily="2" charset="-122"/>
              </a:rPr>
              <a:t>、概述</a:t>
            </a:r>
            <a:endParaRPr lang="zh-CN" altLang="en-US" sz="2400" b="1" dirty="0">
              <a:solidFill>
                <a:srgbClr val="7030A0"/>
              </a:solidFill>
              <a:latin typeface="黑体" panose="02010600030101010101" pitchFamily="2" charset="-122"/>
              <a:ea typeface="黑体" panose="02010600030101010101" pitchFamily="2" charset="-122"/>
            </a:endParaRPr>
          </a:p>
        </p:txBody>
      </p:sp>
      <p:sp>
        <p:nvSpPr>
          <p:cNvPr id="5" name="矩形 4"/>
          <p:cNvSpPr/>
          <p:nvPr/>
        </p:nvSpPr>
        <p:spPr>
          <a:xfrm>
            <a:off x="500034" y="2000240"/>
            <a:ext cx="7572428" cy="923330"/>
          </a:xfrm>
          <a:prstGeom prst="rect">
            <a:avLst/>
          </a:prstGeom>
        </p:spPr>
        <p:txBody>
          <a:bodyPr wrap="square">
            <a:spAutoFit/>
          </a:bodyPr>
          <a:lstStyle/>
          <a:p>
            <a:r>
              <a:rPr lang="zh-CN" altLang="en-US" dirty="0"/>
              <a:t>综合材料拼贴是指选取富有自然气息的原始材料，以及富有生活气息的各类废旧材料，根据材料的形状、色泽、纹理等材质特征，运用综合性的艺术加工手法将材料拼合粘贴为具有艺术趣味的平面作品。</a:t>
            </a:r>
            <a:endParaRPr lang="zh-CN" altLang="en-US" dirty="0"/>
          </a:p>
        </p:txBody>
      </p:sp>
      <p:sp>
        <p:nvSpPr>
          <p:cNvPr id="6" name="矩形 5"/>
          <p:cNvSpPr/>
          <p:nvPr/>
        </p:nvSpPr>
        <p:spPr>
          <a:xfrm>
            <a:off x="441300" y="3214686"/>
            <a:ext cx="4515980" cy="461665"/>
          </a:xfrm>
          <a:prstGeom prst="rect">
            <a:avLst/>
          </a:prstGeom>
        </p:spPr>
        <p:txBody>
          <a:bodyPr wrap="none">
            <a:spAutoFit/>
          </a:bodyPr>
          <a:lstStyle/>
          <a:p>
            <a:r>
              <a:rPr lang="zh-CN" altLang="en-US" sz="2400" b="1" dirty="0">
                <a:solidFill>
                  <a:srgbClr val="7030A0"/>
                </a:solidFill>
                <a:latin typeface="黑体" panose="02010600030101010101" pitchFamily="2" charset="-122"/>
                <a:ea typeface="黑体" panose="02010600030101010101" pitchFamily="2" charset="-122"/>
              </a:rPr>
              <a:t>二、综合材料拼贴画解析与制作</a:t>
            </a:r>
            <a:endParaRPr lang="zh-CN" altLang="en-US" sz="2400" b="1" dirty="0">
              <a:solidFill>
                <a:srgbClr val="7030A0"/>
              </a:solidFill>
              <a:latin typeface="黑体" panose="02010600030101010101" pitchFamily="2" charset="-122"/>
              <a:ea typeface="黑体" panose="02010600030101010101" pitchFamily="2" charset="-122"/>
            </a:endParaRPr>
          </a:p>
        </p:txBody>
      </p:sp>
      <p:sp>
        <p:nvSpPr>
          <p:cNvPr id="7" name="矩形 6"/>
          <p:cNvSpPr/>
          <p:nvPr/>
        </p:nvSpPr>
        <p:spPr>
          <a:xfrm>
            <a:off x="571472" y="3786190"/>
            <a:ext cx="2765501" cy="400110"/>
          </a:xfrm>
          <a:prstGeom prst="rect">
            <a:avLst/>
          </a:prstGeom>
        </p:spPr>
        <p:txBody>
          <a:bodyPr wrap="none">
            <a:spAutoFit/>
          </a:bodyPr>
          <a:lstStyle/>
          <a:p>
            <a:r>
              <a:rPr lang="zh-CN" altLang="en-US" sz="2000" b="1" dirty="0">
                <a:solidFill>
                  <a:srgbClr val="00B050"/>
                </a:solidFill>
              </a:rPr>
              <a:t>（一）自然材料拼贴画</a:t>
            </a:r>
            <a:endParaRPr lang="zh-CN" altLang="en-US" sz="2000" b="1" dirty="0">
              <a:solidFill>
                <a:srgbClr val="00B050"/>
              </a:solidFill>
            </a:endParaRPr>
          </a:p>
        </p:txBody>
      </p:sp>
      <p:sp>
        <p:nvSpPr>
          <p:cNvPr id="8" name="矩形 7"/>
          <p:cNvSpPr/>
          <p:nvPr/>
        </p:nvSpPr>
        <p:spPr>
          <a:xfrm>
            <a:off x="571472" y="4429132"/>
            <a:ext cx="7358114" cy="923330"/>
          </a:xfrm>
          <a:prstGeom prst="rect">
            <a:avLst/>
          </a:prstGeom>
        </p:spPr>
        <p:txBody>
          <a:bodyPr wrap="square">
            <a:spAutoFit/>
          </a:bodyPr>
          <a:lstStyle/>
          <a:p>
            <a:r>
              <a:rPr lang="zh-CN" altLang="en-US" dirty="0"/>
              <a:t>综合运用大自然的各种造物，如树叶、树枝、花、种子、石头等材料进行拼贴、组合形成画面。造型往往依托原材料的形态、色泽加工制作，作品别具特色。</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32000" r="-32000"/>
          </a:stretch>
        </a:blipFill>
        <a:effectLst/>
      </p:bgPr>
    </p:bg>
    <p:spTree>
      <p:nvGrpSpPr>
        <p:cNvPr id="1" name=""/>
        <p:cNvGrpSpPr/>
        <p:nvPr/>
      </p:nvGrpSpPr>
      <p:grpSpPr>
        <a:xfrm>
          <a:off x="0" y="0"/>
          <a:ext cx="0" cy="0"/>
          <a:chOff x="0" y="0"/>
          <a:chExt cx="0" cy="0"/>
        </a:xfrm>
      </p:grpSpPr>
      <p:sp>
        <p:nvSpPr>
          <p:cNvPr id="2" name="矩形 1"/>
          <p:cNvSpPr/>
          <p:nvPr/>
        </p:nvSpPr>
        <p:spPr>
          <a:xfrm>
            <a:off x="3071802" y="857232"/>
            <a:ext cx="2765501" cy="400110"/>
          </a:xfrm>
          <a:prstGeom prst="rect">
            <a:avLst/>
          </a:prstGeom>
        </p:spPr>
        <p:txBody>
          <a:bodyPr wrap="none">
            <a:spAutoFit/>
          </a:bodyPr>
          <a:lstStyle/>
          <a:p>
            <a:r>
              <a:rPr lang="zh-CN" altLang="en-US" sz="2000" b="1" dirty="0">
                <a:solidFill>
                  <a:srgbClr val="00B0F0"/>
                </a:solidFill>
              </a:rPr>
              <a:t>植物拼贴画：收获归来</a:t>
            </a:r>
            <a:endParaRPr lang="zh-CN" altLang="en-US" sz="2000" b="1" dirty="0">
              <a:solidFill>
                <a:srgbClr val="00B0F0"/>
              </a:solidFill>
            </a:endParaRPr>
          </a:p>
        </p:txBody>
      </p:sp>
      <p:sp>
        <p:nvSpPr>
          <p:cNvPr id="3" name="矩形 2"/>
          <p:cNvSpPr/>
          <p:nvPr/>
        </p:nvSpPr>
        <p:spPr>
          <a:xfrm>
            <a:off x="500034" y="1571612"/>
            <a:ext cx="7358114" cy="1754326"/>
          </a:xfrm>
          <a:prstGeom prst="rect">
            <a:avLst/>
          </a:prstGeom>
        </p:spPr>
        <p:txBody>
          <a:bodyPr wrap="square">
            <a:spAutoFit/>
          </a:bodyPr>
          <a:lstStyle/>
          <a:p>
            <a:r>
              <a:rPr lang="zh-CN" altLang="en-US" dirty="0"/>
              <a:t>（</a:t>
            </a:r>
            <a:r>
              <a:rPr lang="en-US" altLang="zh-CN" dirty="0"/>
              <a:t>1</a:t>
            </a:r>
            <a:r>
              <a:rPr lang="zh-CN" altLang="en-US" dirty="0"/>
              <a:t>）工具材料：各种形状、颜色的树叶、剪刀、手工白胶； </a:t>
            </a:r>
            <a:endParaRPr lang="zh-CN" altLang="en-US" dirty="0"/>
          </a:p>
          <a:p>
            <a:r>
              <a:rPr lang="zh-CN" altLang="en-US" dirty="0"/>
              <a:t>（</a:t>
            </a:r>
            <a:r>
              <a:rPr lang="en-US" altLang="zh-CN" dirty="0"/>
              <a:t>2</a:t>
            </a:r>
            <a:r>
              <a:rPr lang="zh-CN" altLang="en-US" dirty="0"/>
              <a:t>）根据设计的画稿，挑选合适的树叶摆出池塘边的造型，用白乳胶粘贴； </a:t>
            </a:r>
            <a:endParaRPr lang="zh-CN" altLang="en-US" dirty="0"/>
          </a:p>
          <a:p>
            <a:r>
              <a:rPr lang="zh-CN" altLang="en-US" dirty="0"/>
              <a:t>（</a:t>
            </a:r>
            <a:r>
              <a:rPr lang="en-US" altLang="zh-CN" dirty="0"/>
              <a:t>3</a:t>
            </a:r>
            <a:r>
              <a:rPr lang="zh-CN" altLang="en-US" dirty="0"/>
              <a:t>）用树叶拼出金鱼的造型，可适当用剪刀修剪造型； </a:t>
            </a:r>
            <a:endParaRPr lang="zh-CN" altLang="en-US" dirty="0"/>
          </a:p>
          <a:p>
            <a:r>
              <a:rPr lang="zh-CN" altLang="en-US" dirty="0"/>
              <a:t>（</a:t>
            </a:r>
            <a:r>
              <a:rPr lang="en-US" altLang="zh-CN" dirty="0"/>
              <a:t>4</a:t>
            </a:r>
            <a:r>
              <a:rPr lang="zh-CN" altLang="en-US" dirty="0"/>
              <a:t>）用树叶拼出鸭子的造型； </a:t>
            </a:r>
            <a:endParaRPr lang="zh-CN" altLang="en-US" dirty="0"/>
          </a:p>
          <a:p>
            <a:r>
              <a:rPr lang="zh-CN" altLang="en-US" dirty="0"/>
              <a:t>（</a:t>
            </a:r>
            <a:r>
              <a:rPr lang="en-US" altLang="zh-CN" dirty="0"/>
              <a:t>5</a:t>
            </a:r>
            <a:r>
              <a:rPr lang="zh-CN" altLang="en-US" dirty="0"/>
              <a:t>）丰富画面上的其他元素，添加背景； </a:t>
            </a:r>
            <a:endParaRPr lang="zh-CN" altLang="en-US" dirty="0"/>
          </a:p>
        </p:txBody>
      </p:sp>
      <p:pic>
        <p:nvPicPr>
          <p:cNvPr id="5122" name="Picture 2"/>
          <p:cNvPicPr>
            <a:picLocks noChangeAspect="1" noChangeArrowheads="1"/>
          </p:cNvPicPr>
          <p:nvPr/>
        </p:nvPicPr>
        <p:blipFill>
          <a:blip r:embed="rId2"/>
          <a:srcRect/>
          <a:stretch>
            <a:fillRect/>
          </a:stretch>
        </p:blipFill>
        <p:spPr bwMode="auto">
          <a:xfrm>
            <a:off x="714348" y="3571876"/>
            <a:ext cx="7399337" cy="2695575"/>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a:srcRect/>
          <a:stretch>
            <a:fillRect/>
          </a:stretch>
        </p:blipFill>
        <p:spPr bwMode="auto">
          <a:xfrm>
            <a:off x="1000100" y="979213"/>
            <a:ext cx="7236198" cy="2735539"/>
          </a:xfrm>
          <a:prstGeom prst="rect">
            <a:avLst/>
          </a:prstGeom>
          <a:noFill/>
          <a:ln w="9525">
            <a:noFill/>
            <a:miter lim="800000"/>
            <a:headEnd/>
            <a:tailEnd/>
          </a:ln>
          <a:effectLst/>
        </p:spPr>
      </p:pic>
      <p:pic>
        <p:nvPicPr>
          <p:cNvPr id="6147" name="Picture 3"/>
          <p:cNvPicPr>
            <a:picLocks noChangeAspect="1" noChangeArrowheads="1"/>
          </p:cNvPicPr>
          <p:nvPr/>
        </p:nvPicPr>
        <p:blipFill>
          <a:blip r:embed="rId2"/>
          <a:srcRect/>
          <a:stretch>
            <a:fillRect/>
          </a:stretch>
        </p:blipFill>
        <p:spPr bwMode="auto">
          <a:xfrm>
            <a:off x="857224" y="3786190"/>
            <a:ext cx="7456487" cy="2609850"/>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1798</Words>
  <Application>WPS 演示</Application>
  <PresentationFormat>全屏显示(4:3)</PresentationFormat>
  <Paragraphs>111</Paragraphs>
  <Slides>24</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Arial</vt:lpstr>
      <vt:lpstr>宋体</vt:lpstr>
      <vt:lpstr>Wingdings</vt:lpstr>
      <vt:lpstr>方正少儿简体</vt:lpstr>
      <vt:lpstr>微软雅黑</vt:lpstr>
      <vt:lpstr>方正粗圆简体</vt:lpstr>
      <vt:lpstr>黑体</vt:lpstr>
      <vt:lpstr>Calibri</vt:lpstr>
      <vt:lpstr>方正喵呜体</vt:lpstr>
      <vt:lpstr>Office 主题</vt:lpstr>
      <vt:lpstr>单元五 综合材料造型</vt:lpstr>
      <vt:lpstr>PowerPoint 演示文稿</vt:lpstr>
      <vt:lpstr>第一节 综合材料艺术概述</vt:lpstr>
      <vt:lpstr>PowerPoint 演示文稿</vt:lpstr>
      <vt:lpstr>PowerPoint 演示文稿</vt:lpstr>
      <vt:lpstr>PowerPoint 演示文稿</vt:lpstr>
      <vt:lpstr>第二节　综合材料拼贴画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综合材料立体造型</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单元五 综合材料造型</dc:title>
  <dc:creator>User</dc:creator>
  <cp:lastModifiedBy>Administrator</cp:lastModifiedBy>
  <cp:revision>13</cp:revision>
  <dcterms:created xsi:type="dcterms:W3CDTF">2018-06-12T08:26:00Z</dcterms:created>
  <dcterms:modified xsi:type="dcterms:W3CDTF">2018-06-13T11:31:12Z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2052-10.1.0.6235</vt:lpwstr>
  </property>
</Properties>
</file>