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B3AE8-34A2-490B-BB34-A74380343A1C}" type="doc">
      <dgm:prSet loTypeId="urn:microsoft.com/office/officeart/2005/8/layout/venn1" loCatId="relationship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51590001-9E08-4D4A-A654-D99FBD024112}">
      <dgm:prSet/>
      <dgm:spPr/>
      <dgm:t>
        <a:bodyPr/>
        <a:lstStyle/>
        <a:p>
          <a:pPr rtl="0"/>
          <a:r>
            <a:rPr lang="en-US" dirty="0" smtClean="0"/>
            <a:t>1</a:t>
          </a:r>
          <a:r>
            <a:rPr lang="zh-CN" dirty="0" smtClean="0"/>
            <a:t>．了解手工的起源与发展；</a:t>
          </a:r>
          <a:endParaRPr lang="zh-CN" dirty="0"/>
        </a:p>
      </dgm:t>
    </dgm:pt>
    <dgm:pt modelId="{3C69A04D-FD82-4924-9C3A-719C7C2A8318}" type="parTrans" cxnId="{130D76F9-B5F4-48A1-8687-7927044C0663}">
      <dgm:prSet/>
      <dgm:spPr/>
      <dgm:t>
        <a:bodyPr/>
        <a:lstStyle/>
        <a:p>
          <a:endParaRPr lang="zh-CN" altLang="en-US"/>
        </a:p>
      </dgm:t>
    </dgm:pt>
    <dgm:pt modelId="{328DAFE3-1CC5-4FC8-A9B8-E91A70F4092C}" type="sibTrans" cxnId="{130D76F9-B5F4-48A1-8687-7927044C0663}">
      <dgm:prSet/>
      <dgm:spPr/>
      <dgm:t>
        <a:bodyPr/>
        <a:lstStyle/>
        <a:p>
          <a:endParaRPr lang="zh-CN" altLang="en-US"/>
        </a:p>
      </dgm:t>
    </dgm:pt>
    <dgm:pt modelId="{014A3DD8-C651-4494-920C-A694FCC5E6E5}">
      <dgm:prSet/>
      <dgm:spPr/>
      <dgm:t>
        <a:bodyPr/>
        <a:lstStyle/>
        <a:p>
          <a:pPr rtl="0"/>
          <a:r>
            <a:rPr lang="en-US" dirty="0" smtClean="0"/>
            <a:t>2</a:t>
          </a:r>
          <a:r>
            <a:rPr lang="zh-CN" dirty="0" smtClean="0"/>
            <a:t>．掌握学前教育专业手工的概念、分类及学习的基本要求；</a:t>
          </a:r>
          <a:endParaRPr lang="zh-CN" dirty="0"/>
        </a:p>
      </dgm:t>
    </dgm:pt>
    <dgm:pt modelId="{34BCAFAA-9173-4D71-B0B4-2C699517F434}" type="parTrans" cxnId="{501BA5C9-2871-4466-BC8C-FE3A3BDD71F7}">
      <dgm:prSet/>
      <dgm:spPr/>
      <dgm:t>
        <a:bodyPr/>
        <a:lstStyle/>
        <a:p>
          <a:endParaRPr lang="zh-CN" altLang="en-US"/>
        </a:p>
      </dgm:t>
    </dgm:pt>
    <dgm:pt modelId="{4494DB01-AE40-46C8-869E-9ABE92FBA495}" type="sibTrans" cxnId="{501BA5C9-2871-4466-BC8C-FE3A3BDD71F7}">
      <dgm:prSet/>
      <dgm:spPr/>
      <dgm:t>
        <a:bodyPr/>
        <a:lstStyle/>
        <a:p>
          <a:endParaRPr lang="zh-CN" altLang="en-US"/>
        </a:p>
      </dgm:t>
    </dgm:pt>
    <dgm:pt modelId="{27DF4299-EC64-42B3-B7BB-63F610DEF66B}">
      <dgm:prSet/>
      <dgm:spPr/>
      <dgm:t>
        <a:bodyPr/>
        <a:lstStyle/>
        <a:p>
          <a:pPr rtl="0"/>
          <a:r>
            <a:rPr lang="en-US" dirty="0" smtClean="0"/>
            <a:t>3</a:t>
          </a:r>
          <a:r>
            <a:rPr lang="zh-CN" dirty="0" smtClean="0"/>
            <a:t>．了解幼儿手工活动的概念和意义。</a:t>
          </a:r>
          <a:endParaRPr lang="zh-CN" dirty="0"/>
        </a:p>
      </dgm:t>
    </dgm:pt>
    <dgm:pt modelId="{1444BA57-7EB5-40F8-BECD-D6ADB33A5688}" type="parTrans" cxnId="{B54B9E7F-72A4-438F-8333-DAA4F8E2B57E}">
      <dgm:prSet/>
      <dgm:spPr/>
      <dgm:t>
        <a:bodyPr/>
        <a:lstStyle/>
        <a:p>
          <a:endParaRPr lang="zh-CN" altLang="en-US"/>
        </a:p>
      </dgm:t>
    </dgm:pt>
    <dgm:pt modelId="{561981C6-FC78-4377-BBA1-F264B40F9F0A}" type="sibTrans" cxnId="{B54B9E7F-72A4-438F-8333-DAA4F8E2B57E}">
      <dgm:prSet/>
      <dgm:spPr/>
      <dgm:t>
        <a:bodyPr/>
        <a:lstStyle/>
        <a:p>
          <a:endParaRPr lang="zh-CN" altLang="en-US"/>
        </a:p>
      </dgm:t>
    </dgm:pt>
    <dgm:pt modelId="{6AABADBF-D098-4C3B-AB77-0E362EE2B954}" type="pres">
      <dgm:prSet presAssocID="{343B3AE8-34A2-490B-BB34-A74380343A1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9C3EEBF-B840-48A1-8666-922F1A5E930A}" type="pres">
      <dgm:prSet presAssocID="{51590001-9E08-4D4A-A654-D99FBD024112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5515A2A1-E99D-45BF-8BB3-33BAD08228CD}" type="pres">
      <dgm:prSet presAssocID="{51590001-9E08-4D4A-A654-D99FBD02411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4CAB49-DC6B-4EB2-A2FA-CE3D7D4AA28A}" type="pres">
      <dgm:prSet presAssocID="{014A3DD8-C651-4494-920C-A694FCC5E6E5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D3EDA9B5-2AB6-4818-9ADE-E3B6913C7EF8}" type="pres">
      <dgm:prSet presAssocID="{014A3DD8-C651-4494-920C-A694FCC5E6E5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2D2030-D654-48B3-9A78-877C2F979B5C}" type="pres">
      <dgm:prSet presAssocID="{27DF4299-EC64-42B3-B7BB-63F610DEF66B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E43A24CE-75E7-414D-8A36-0C28C0705301}" type="pres">
      <dgm:prSet presAssocID="{27DF4299-EC64-42B3-B7BB-63F610DEF66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40A90C7-A220-4A7B-A147-DD9CBC23D343}" type="presOf" srcId="{343B3AE8-34A2-490B-BB34-A74380343A1C}" destId="{6AABADBF-D098-4C3B-AB77-0E362EE2B954}" srcOrd="0" destOrd="0" presId="urn:microsoft.com/office/officeart/2005/8/layout/venn1"/>
    <dgm:cxn modelId="{5EBD9606-1C48-427F-B786-50822A4D6566}" type="presOf" srcId="{51590001-9E08-4D4A-A654-D99FBD024112}" destId="{A9C3EEBF-B840-48A1-8666-922F1A5E930A}" srcOrd="0" destOrd="0" presId="urn:microsoft.com/office/officeart/2005/8/layout/venn1"/>
    <dgm:cxn modelId="{D4EC8472-4DCF-45E8-A710-07E032267F9F}" type="presOf" srcId="{014A3DD8-C651-4494-920C-A694FCC5E6E5}" destId="{D3EDA9B5-2AB6-4818-9ADE-E3B6913C7EF8}" srcOrd="1" destOrd="0" presId="urn:microsoft.com/office/officeart/2005/8/layout/venn1"/>
    <dgm:cxn modelId="{37C957B9-D1FF-42F8-BE14-F4C150822C02}" type="presOf" srcId="{27DF4299-EC64-42B3-B7BB-63F610DEF66B}" destId="{E43A24CE-75E7-414D-8A36-0C28C0705301}" srcOrd="1" destOrd="0" presId="urn:microsoft.com/office/officeart/2005/8/layout/venn1"/>
    <dgm:cxn modelId="{130D76F9-B5F4-48A1-8687-7927044C0663}" srcId="{343B3AE8-34A2-490B-BB34-A74380343A1C}" destId="{51590001-9E08-4D4A-A654-D99FBD024112}" srcOrd="0" destOrd="0" parTransId="{3C69A04D-FD82-4924-9C3A-719C7C2A8318}" sibTransId="{328DAFE3-1CC5-4FC8-A9B8-E91A70F4092C}"/>
    <dgm:cxn modelId="{A13CD845-44D7-417F-8305-9A2708DB5C84}" type="presOf" srcId="{27DF4299-EC64-42B3-B7BB-63F610DEF66B}" destId="{E22D2030-D654-48B3-9A78-877C2F979B5C}" srcOrd="0" destOrd="0" presId="urn:microsoft.com/office/officeart/2005/8/layout/venn1"/>
    <dgm:cxn modelId="{501BA5C9-2871-4466-BC8C-FE3A3BDD71F7}" srcId="{343B3AE8-34A2-490B-BB34-A74380343A1C}" destId="{014A3DD8-C651-4494-920C-A694FCC5E6E5}" srcOrd="1" destOrd="0" parTransId="{34BCAFAA-9173-4D71-B0B4-2C699517F434}" sibTransId="{4494DB01-AE40-46C8-869E-9ABE92FBA495}"/>
    <dgm:cxn modelId="{F6B91FC7-4C4C-49C0-949D-DCEC50604A6A}" type="presOf" srcId="{014A3DD8-C651-4494-920C-A694FCC5E6E5}" destId="{EF4CAB49-DC6B-4EB2-A2FA-CE3D7D4AA28A}" srcOrd="0" destOrd="0" presId="urn:microsoft.com/office/officeart/2005/8/layout/venn1"/>
    <dgm:cxn modelId="{A05DBF29-75CF-4FB3-B5EB-CC9209FC241C}" type="presOf" srcId="{51590001-9E08-4D4A-A654-D99FBD024112}" destId="{5515A2A1-E99D-45BF-8BB3-33BAD08228CD}" srcOrd="1" destOrd="0" presId="urn:microsoft.com/office/officeart/2005/8/layout/venn1"/>
    <dgm:cxn modelId="{B54B9E7F-72A4-438F-8333-DAA4F8E2B57E}" srcId="{343B3AE8-34A2-490B-BB34-A74380343A1C}" destId="{27DF4299-EC64-42B3-B7BB-63F610DEF66B}" srcOrd="2" destOrd="0" parTransId="{1444BA57-7EB5-40F8-BECD-D6ADB33A5688}" sibTransId="{561981C6-FC78-4377-BBA1-F264B40F9F0A}"/>
    <dgm:cxn modelId="{5F074F67-8BB5-4F95-AA84-7AB97A9EEA87}" type="presParOf" srcId="{6AABADBF-D098-4C3B-AB77-0E362EE2B954}" destId="{A9C3EEBF-B840-48A1-8666-922F1A5E930A}" srcOrd="0" destOrd="0" presId="urn:microsoft.com/office/officeart/2005/8/layout/venn1"/>
    <dgm:cxn modelId="{B112271C-F350-43AA-A192-EBAE7737F61A}" type="presParOf" srcId="{6AABADBF-D098-4C3B-AB77-0E362EE2B954}" destId="{5515A2A1-E99D-45BF-8BB3-33BAD08228CD}" srcOrd="1" destOrd="0" presId="urn:microsoft.com/office/officeart/2005/8/layout/venn1"/>
    <dgm:cxn modelId="{09421C4B-410A-4A64-AEC2-827908A3734E}" type="presParOf" srcId="{6AABADBF-D098-4C3B-AB77-0E362EE2B954}" destId="{EF4CAB49-DC6B-4EB2-A2FA-CE3D7D4AA28A}" srcOrd="2" destOrd="0" presId="urn:microsoft.com/office/officeart/2005/8/layout/venn1"/>
    <dgm:cxn modelId="{DDB66E8E-EEB1-4A1B-9B87-F64623D979CB}" type="presParOf" srcId="{6AABADBF-D098-4C3B-AB77-0E362EE2B954}" destId="{D3EDA9B5-2AB6-4818-9ADE-E3B6913C7EF8}" srcOrd="3" destOrd="0" presId="urn:microsoft.com/office/officeart/2005/8/layout/venn1"/>
    <dgm:cxn modelId="{EB14726F-DF2C-4957-8E0E-7A4F2E5F2146}" type="presParOf" srcId="{6AABADBF-D098-4C3B-AB77-0E362EE2B954}" destId="{E22D2030-D654-48B3-9A78-877C2F979B5C}" srcOrd="4" destOrd="0" presId="urn:microsoft.com/office/officeart/2005/8/layout/venn1"/>
    <dgm:cxn modelId="{E3C570E2-3DC6-4855-84B4-CF061F7D119F}" type="presParOf" srcId="{6AABADBF-D098-4C3B-AB77-0E362EE2B954}" destId="{E43A24CE-75E7-414D-8A36-0C28C0705301}" srcOrd="5" destOrd="0" presId="urn:microsoft.com/office/officeart/2005/8/layout/venn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F806B25-6F12-4A76-82B1-4B811EFF35F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DFE0141-A1E0-4334-B272-7577F2C1BC85}">
      <dgm:prSet custT="1"/>
      <dgm:spPr/>
      <dgm:t>
        <a:bodyPr/>
        <a:lstStyle/>
        <a:p>
          <a:pPr rtl="0"/>
          <a:r>
            <a:rPr lang="en-US" altLang="zh-CN" sz="1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rPr>
            <a:t>2</a:t>
          </a:r>
          <a:r>
            <a:rPr lang="zh-CN" altLang="en-US" sz="1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rPr>
            <a:t>．因地制宜原则</a:t>
          </a:r>
        </a:p>
        <a:p>
          <a:r>
            <a:rPr lang="zh-CN" altLang="en-US" sz="1600" b="1" dirty="0" smtClean="0">
              <a:latin typeface="楷体_GB2312" pitchFamily="49" charset="-122"/>
              <a:ea typeface="楷体_GB2312" pitchFamily="49" charset="-122"/>
            </a:rPr>
            <a:t>幼儿手工活动可从健康、科学、社会、语言、艺术五大教育领域选取恰当的主题提升活动教育价值，还可根据本地的地域特色开发手工活动主题内容，选取本地特色材料操作，有助于幼儿了解本土文化、风俗习惯，提升幼儿的民族自豪感。</a:t>
          </a:r>
          <a:endParaRPr lang="en-US" altLang="zh-CN" sz="1600" b="1" dirty="0" smtClean="0">
            <a:latin typeface="楷体_GB2312" pitchFamily="49" charset="-122"/>
            <a:ea typeface="楷体_GB2312" pitchFamily="49" charset="-122"/>
          </a:endParaRPr>
        </a:p>
      </dgm:t>
    </dgm:pt>
    <dgm:pt modelId="{78B4F047-00DE-4AE9-914F-B0C22681DAFB}" type="parTrans" cxnId="{1952C83F-9C58-40AF-8A51-5D3F6174C40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7255F32-E2B8-46C7-A357-846231863778}" type="sibTrans" cxnId="{1952C83F-9C58-40AF-8A51-5D3F6174C40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07846DBF-7F8C-4050-BA5B-ACE7F98D5AC1}" type="pres">
      <dgm:prSet presAssocID="{5F806B25-6F12-4A76-82B1-4B811EFF35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DE343E-F69E-4848-BAB8-973A1170D384}" type="pres">
      <dgm:prSet presAssocID="{9DFE0141-A1E0-4334-B272-7577F2C1BC85}" presName="parentText" presStyleLbl="node1" presStyleIdx="0" presStyleCnt="1" custLinFactNeighborX="-28204" custLinFactNeighborY="-3242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952C83F-9C58-40AF-8A51-5D3F6174C401}" srcId="{5F806B25-6F12-4A76-82B1-4B811EFF35F9}" destId="{9DFE0141-A1E0-4334-B272-7577F2C1BC85}" srcOrd="0" destOrd="0" parTransId="{78B4F047-00DE-4AE9-914F-B0C22681DAFB}" sibTransId="{97255F32-E2B8-46C7-A357-846231863778}"/>
    <dgm:cxn modelId="{2689D7A8-519A-4924-8F34-C0152A6AEEB9}" type="presOf" srcId="{5F806B25-6F12-4A76-82B1-4B811EFF35F9}" destId="{07846DBF-7F8C-4050-BA5B-ACE7F98D5AC1}" srcOrd="0" destOrd="0" presId="urn:microsoft.com/office/officeart/2005/8/layout/vList2"/>
    <dgm:cxn modelId="{C3C50BC7-1E14-4637-A9A5-079133EFFCCB}" type="presOf" srcId="{9DFE0141-A1E0-4334-B272-7577F2C1BC85}" destId="{98DE343E-F69E-4848-BAB8-973A1170D384}" srcOrd="0" destOrd="0" presId="urn:microsoft.com/office/officeart/2005/8/layout/vList2"/>
    <dgm:cxn modelId="{81BA7F1A-E0B6-469C-82B0-DA4729105E56}" type="presParOf" srcId="{07846DBF-7F8C-4050-BA5B-ACE7F98D5AC1}" destId="{98DE343E-F69E-4848-BAB8-973A1170D384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D274D1-6E52-4F3E-8015-13845B6E0DB8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/>
      <dgm:spPr/>
      <dgm:t>
        <a:bodyPr/>
        <a:lstStyle/>
        <a:p>
          <a:endParaRPr lang="zh-CN" altLang="en-US"/>
        </a:p>
      </dgm:t>
    </dgm:pt>
    <dgm:pt modelId="{6E93CC67-4361-452C-97BC-A5AC09D7C0E0}">
      <dgm:prSet/>
      <dgm:spPr/>
      <dgm:t>
        <a:bodyPr/>
        <a:lstStyle/>
        <a:p>
          <a:pPr rtl="0"/>
          <a:r>
            <a:rPr lang="zh-CN" dirty="0" smtClean="0"/>
            <a:t>手工由劳动而产生，</a:t>
          </a:r>
          <a:r>
            <a:rPr lang="en-US" dirty="0" smtClean="0"/>
            <a:t>《</a:t>
          </a:r>
          <a:r>
            <a:rPr lang="zh-CN" dirty="0" smtClean="0"/>
            <a:t>现代汉语词典</a:t>
          </a:r>
          <a:r>
            <a:rPr lang="en-US" dirty="0" smtClean="0"/>
            <a:t>》</a:t>
          </a:r>
          <a:r>
            <a:rPr lang="zh-CN" dirty="0" smtClean="0"/>
            <a:t>解释手工为“靠手的技能做出的工作”。从人类诞生初期起，手工便伴随着人类文明而逐渐萌芽。原始先民为了生存和繁衍，用双手制造石斧、骨针、陶罐等生活器具。</a:t>
          </a:r>
          <a:endParaRPr lang="en-US" dirty="0"/>
        </a:p>
      </dgm:t>
    </dgm:pt>
    <dgm:pt modelId="{D8AFAC3A-84A5-4BF1-A4BE-1B08392BFAA9}" type="parTrans" cxnId="{ABC40DFD-1DB8-40F0-8E77-E5F09E61B38F}">
      <dgm:prSet/>
      <dgm:spPr/>
      <dgm:t>
        <a:bodyPr/>
        <a:lstStyle/>
        <a:p>
          <a:endParaRPr lang="zh-CN" altLang="en-US"/>
        </a:p>
      </dgm:t>
    </dgm:pt>
    <dgm:pt modelId="{1E522625-2BDB-4A47-8124-64331E65FD0F}" type="sibTrans" cxnId="{ABC40DFD-1DB8-40F0-8E77-E5F09E61B38F}">
      <dgm:prSet/>
      <dgm:spPr/>
      <dgm:t>
        <a:bodyPr/>
        <a:lstStyle/>
        <a:p>
          <a:endParaRPr lang="zh-CN" altLang="en-US"/>
        </a:p>
      </dgm:t>
    </dgm:pt>
    <dgm:pt modelId="{1E5C8EBF-BE2C-4192-AE63-C54CA3BB81B9}" type="pres">
      <dgm:prSet presAssocID="{93D274D1-6E52-4F3E-8015-13845B6E0D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1C4483C-BEFF-4BC8-BFE1-E888793C730B}" type="pres">
      <dgm:prSet presAssocID="{6E93CC67-4361-452C-97BC-A5AC09D7C0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C40DFD-1DB8-40F0-8E77-E5F09E61B38F}" srcId="{93D274D1-6E52-4F3E-8015-13845B6E0DB8}" destId="{6E93CC67-4361-452C-97BC-A5AC09D7C0E0}" srcOrd="0" destOrd="0" parTransId="{D8AFAC3A-84A5-4BF1-A4BE-1B08392BFAA9}" sibTransId="{1E522625-2BDB-4A47-8124-64331E65FD0F}"/>
    <dgm:cxn modelId="{575C5678-CD6F-406A-8808-595F3F117BA8}" type="presOf" srcId="{6E93CC67-4361-452C-97BC-A5AC09D7C0E0}" destId="{B1C4483C-BEFF-4BC8-BFE1-E888793C730B}" srcOrd="0" destOrd="0" presId="urn:microsoft.com/office/officeart/2005/8/layout/vList2"/>
    <dgm:cxn modelId="{A24F135A-75D4-4C27-9878-09F318E754A4}" type="presOf" srcId="{93D274D1-6E52-4F3E-8015-13845B6E0DB8}" destId="{1E5C8EBF-BE2C-4192-AE63-C54CA3BB81B9}" srcOrd="0" destOrd="0" presId="urn:microsoft.com/office/officeart/2005/8/layout/vList2"/>
    <dgm:cxn modelId="{237D2E7F-E86C-4CEB-A981-47D97F34BFB5}" type="presParOf" srcId="{1E5C8EBF-BE2C-4192-AE63-C54CA3BB81B9}" destId="{B1C4483C-BEFF-4BC8-BFE1-E888793C730B}" srcOrd="0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2CC28B-ED7E-4C96-8326-4B92B94D01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F0037DE1-26E4-4FE4-AC68-277D7CE59310}">
      <dgm:prSet/>
      <dgm:spPr/>
      <dgm:t>
        <a:bodyPr/>
        <a:lstStyle/>
        <a:p>
          <a:pPr rtl="0"/>
          <a:r>
            <a:rPr lang="zh-CN" dirty="0" smtClean="0"/>
            <a:t>工业社会后，机械制造替代了大量的手工制造，不仅提高了人们的生产效率，而且使人类文明得到飞速发展。随着人们物质文明水平的提高，传统的制造工艺逐渐没落，在民间艺术中还保留着传统的艺术传承，形成我国鲜明的具有文化特色及民族特色的手工艺术形式，这些手工艺术不仅是受保护的非物质文化遗产，也是艺术的瑰宝。</a:t>
          </a:r>
          <a:endParaRPr lang="zh-CN" dirty="0"/>
        </a:p>
      </dgm:t>
    </dgm:pt>
    <dgm:pt modelId="{D62CA6AA-5748-4BE0-83BB-43A67618ABAB}" type="parTrans" cxnId="{C4533CF5-5584-44AB-8E15-BD12E219A56F}">
      <dgm:prSet/>
      <dgm:spPr/>
      <dgm:t>
        <a:bodyPr/>
        <a:lstStyle/>
        <a:p>
          <a:endParaRPr lang="zh-CN" altLang="en-US"/>
        </a:p>
      </dgm:t>
    </dgm:pt>
    <dgm:pt modelId="{88E61C5E-D218-473A-8419-9EEE99D4650C}" type="sibTrans" cxnId="{C4533CF5-5584-44AB-8E15-BD12E219A56F}">
      <dgm:prSet/>
      <dgm:spPr/>
      <dgm:t>
        <a:bodyPr/>
        <a:lstStyle/>
        <a:p>
          <a:endParaRPr lang="zh-CN" altLang="en-US"/>
        </a:p>
      </dgm:t>
    </dgm:pt>
    <dgm:pt modelId="{7B8B992E-DEDA-4A6E-B0D1-7CC6F8BF1CCD}" type="pres">
      <dgm:prSet presAssocID="{552CC28B-ED7E-4C96-8326-4B92B94D01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3016D8B-482D-46B0-B69D-75721F9495E7}" type="pres">
      <dgm:prSet presAssocID="{F0037DE1-26E4-4FE4-AC68-277D7CE5931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533CF5-5584-44AB-8E15-BD12E219A56F}" srcId="{552CC28B-ED7E-4C96-8326-4B92B94D01D6}" destId="{F0037DE1-26E4-4FE4-AC68-277D7CE59310}" srcOrd="0" destOrd="0" parTransId="{D62CA6AA-5748-4BE0-83BB-43A67618ABAB}" sibTransId="{88E61C5E-D218-473A-8419-9EEE99D4650C}"/>
    <dgm:cxn modelId="{6FFF1B76-4D27-4FED-AA93-C2DCB9FCF4F2}" type="presOf" srcId="{F0037DE1-26E4-4FE4-AC68-277D7CE59310}" destId="{D3016D8B-482D-46B0-B69D-75721F9495E7}" srcOrd="0" destOrd="0" presId="urn:microsoft.com/office/officeart/2005/8/layout/vList2"/>
    <dgm:cxn modelId="{6D3F5D6F-25F2-4FB9-9403-0F97C5D07FD4}" type="presOf" srcId="{552CC28B-ED7E-4C96-8326-4B92B94D01D6}" destId="{7B8B992E-DEDA-4A6E-B0D1-7CC6F8BF1CCD}" srcOrd="0" destOrd="0" presId="urn:microsoft.com/office/officeart/2005/8/layout/vList2"/>
    <dgm:cxn modelId="{6E02472B-71D6-4AFE-A129-5C8F1E199B85}" type="presParOf" srcId="{7B8B992E-DEDA-4A6E-B0D1-7CC6F8BF1CCD}" destId="{D3016D8B-482D-46B0-B69D-75721F9495E7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9A5AAE4-866C-42DC-A060-715C4F0EF098}" type="doc">
      <dgm:prSet loTypeId="urn:microsoft.com/office/officeart/2005/8/layout/vList2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5E3D0686-4127-49DF-851E-087BCCE15158}">
      <dgm:prSet/>
      <dgm:spPr/>
      <dgm:t>
        <a:bodyPr/>
        <a:lstStyle/>
        <a:p>
          <a:pPr rtl="0"/>
          <a:r>
            <a:rPr lang="zh-CN" dirty="0" smtClean="0"/>
            <a:t>现代科技社会，人们将材料、工艺与设计相结合，创新</a:t>
          </a:r>
          <a:r>
            <a:rPr lang="zh-CN" dirty="0" smtClean="0">
              <a:solidFill>
                <a:srgbClr val="FF0000"/>
              </a:solidFill>
            </a:rPr>
            <a:t>陶瓷设计</a:t>
          </a:r>
          <a:r>
            <a:rPr lang="zh-CN" dirty="0" smtClean="0"/>
            <a:t>、</a:t>
          </a:r>
          <a:r>
            <a:rPr lang="zh-CN" dirty="0" smtClean="0">
              <a:solidFill>
                <a:srgbClr val="FF0000"/>
              </a:solidFill>
            </a:rPr>
            <a:t>皮具设计</a:t>
          </a:r>
          <a:r>
            <a:rPr lang="zh-CN" dirty="0" smtClean="0"/>
            <a:t>、</a:t>
          </a:r>
          <a:r>
            <a:rPr lang="zh-CN" dirty="0" smtClean="0">
              <a:solidFill>
                <a:srgbClr val="FF0000"/>
              </a:solidFill>
            </a:rPr>
            <a:t>包装设计</a:t>
          </a:r>
          <a:r>
            <a:rPr lang="zh-CN" dirty="0" smtClean="0"/>
            <a:t>、</a:t>
          </a:r>
          <a:r>
            <a:rPr lang="zh-CN" dirty="0" smtClean="0">
              <a:solidFill>
                <a:srgbClr val="FF0000"/>
              </a:solidFill>
            </a:rPr>
            <a:t>现代刺绣</a:t>
          </a:r>
          <a:r>
            <a:rPr lang="zh-CN" dirty="0" smtClean="0"/>
            <a:t>、</a:t>
          </a:r>
          <a:r>
            <a:rPr lang="zh-CN" dirty="0" smtClean="0">
              <a:solidFill>
                <a:srgbClr val="FF0000"/>
              </a:solidFill>
            </a:rPr>
            <a:t>翻糖工艺</a:t>
          </a:r>
          <a:r>
            <a:rPr lang="zh-CN" dirty="0" smtClean="0"/>
            <a:t>等集艺术性与实用性于一体的美好事物，提升了大众生活品质与艺术情趣。</a:t>
          </a:r>
          <a:endParaRPr lang="en-US" dirty="0"/>
        </a:p>
      </dgm:t>
    </dgm:pt>
    <dgm:pt modelId="{13E2AD07-DB77-4D6E-9EDD-90F86DD9C7B6}" type="parTrans" cxnId="{36F08154-B481-4DDE-9A6A-129694B1744E}">
      <dgm:prSet/>
      <dgm:spPr/>
      <dgm:t>
        <a:bodyPr/>
        <a:lstStyle/>
        <a:p>
          <a:endParaRPr lang="zh-CN" altLang="en-US"/>
        </a:p>
      </dgm:t>
    </dgm:pt>
    <dgm:pt modelId="{BEC65A09-1781-4383-8875-FCEE1584FDD6}" type="sibTrans" cxnId="{36F08154-B481-4DDE-9A6A-129694B1744E}">
      <dgm:prSet/>
      <dgm:spPr/>
      <dgm:t>
        <a:bodyPr/>
        <a:lstStyle/>
        <a:p>
          <a:endParaRPr lang="zh-CN" altLang="en-US"/>
        </a:p>
      </dgm:t>
    </dgm:pt>
    <dgm:pt modelId="{361FCC92-B1BD-484C-812A-9257E9416DA3}">
      <dgm:prSet/>
      <dgm:spPr/>
      <dgm:t>
        <a:bodyPr/>
        <a:lstStyle/>
        <a:p>
          <a:pPr rtl="0"/>
          <a:r>
            <a:rPr lang="zh-CN" dirty="0" smtClean="0"/>
            <a:t>美术范畴里，艺术家们借用传统的手工技法，加入对成品材料的思考和利用，呈现出</a:t>
          </a:r>
          <a:r>
            <a:rPr lang="zh-CN" dirty="0" smtClean="0">
              <a:solidFill>
                <a:srgbClr val="FF0000"/>
              </a:solidFill>
            </a:rPr>
            <a:t>综合材料艺术</a:t>
          </a:r>
          <a:r>
            <a:rPr lang="zh-CN" dirty="0" smtClean="0"/>
            <a:t>、</a:t>
          </a:r>
          <a:r>
            <a:rPr lang="zh-CN" dirty="0" smtClean="0">
              <a:solidFill>
                <a:srgbClr val="FF0000"/>
              </a:solidFill>
            </a:rPr>
            <a:t>装置艺术</a:t>
          </a:r>
          <a:r>
            <a:rPr lang="zh-CN" dirty="0" smtClean="0"/>
            <a:t>、</a:t>
          </a:r>
          <a:r>
            <a:rPr lang="zh-CN" dirty="0" smtClean="0">
              <a:solidFill>
                <a:srgbClr val="FF0000"/>
              </a:solidFill>
            </a:rPr>
            <a:t>纤维艺术</a:t>
          </a:r>
          <a:r>
            <a:rPr lang="zh-CN" dirty="0" smtClean="0"/>
            <a:t>等当代艺术作品，使手工走进艺术的舞台大放光彩，推动着人类精神文明的进步与发展</a:t>
          </a:r>
          <a:r>
            <a:rPr lang="zh-CN" altLang="en-US" dirty="0" smtClean="0"/>
            <a:t>。</a:t>
          </a:r>
          <a:endParaRPr lang="zh-CN" dirty="0"/>
        </a:p>
      </dgm:t>
    </dgm:pt>
    <dgm:pt modelId="{C0472786-7B07-4172-A6E4-F41B1C5A4783}" type="parTrans" cxnId="{0390E3C8-06E7-49F7-84D8-89CF0718F755}">
      <dgm:prSet/>
      <dgm:spPr/>
      <dgm:t>
        <a:bodyPr/>
        <a:lstStyle/>
        <a:p>
          <a:endParaRPr lang="zh-CN" altLang="en-US"/>
        </a:p>
      </dgm:t>
    </dgm:pt>
    <dgm:pt modelId="{C3EBE991-837D-4888-961E-AA1C841F1E98}" type="sibTrans" cxnId="{0390E3C8-06E7-49F7-84D8-89CF0718F755}">
      <dgm:prSet/>
      <dgm:spPr/>
      <dgm:t>
        <a:bodyPr/>
        <a:lstStyle/>
        <a:p>
          <a:endParaRPr lang="zh-CN" altLang="en-US"/>
        </a:p>
      </dgm:t>
    </dgm:pt>
    <dgm:pt modelId="{B4407FA7-86EC-408D-BB26-00269DBFECDC}" type="pres">
      <dgm:prSet presAssocID="{C9A5AAE4-866C-42DC-A060-715C4F0EF0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10ABA6A-8284-4F0D-8814-DA1ACF8B1B08}" type="pres">
      <dgm:prSet presAssocID="{5E3D0686-4127-49DF-851E-087BCCE1515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8EAF2B-4656-4774-B113-7C4E7D57E99B}" type="pres">
      <dgm:prSet presAssocID="{BEC65A09-1781-4383-8875-FCEE1584FDD6}" presName="spacer" presStyleCnt="0"/>
      <dgm:spPr/>
    </dgm:pt>
    <dgm:pt modelId="{349B8A5F-A791-4406-A2B3-6BD0DC224ED4}" type="pres">
      <dgm:prSet presAssocID="{361FCC92-B1BD-484C-812A-9257E9416DA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6F08154-B481-4DDE-9A6A-129694B1744E}" srcId="{C9A5AAE4-866C-42DC-A060-715C4F0EF098}" destId="{5E3D0686-4127-49DF-851E-087BCCE15158}" srcOrd="0" destOrd="0" parTransId="{13E2AD07-DB77-4D6E-9EDD-90F86DD9C7B6}" sibTransId="{BEC65A09-1781-4383-8875-FCEE1584FDD6}"/>
    <dgm:cxn modelId="{D7429CFF-9FAD-4A80-98A2-6BB5C0F52C49}" type="presOf" srcId="{5E3D0686-4127-49DF-851E-087BCCE15158}" destId="{A10ABA6A-8284-4F0D-8814-DA1ACF8B1B08}" srcOrd="0" destOrd="0" presId="urn:microsoft.com/office/officeart/2005/8/layout/vList2"/>
    <dgm:cxn modelId="{9E1BF953-A0CB-4205-9BFF-AAE395D1D399}" type="presOf" srcId="{C9A5AAE4-866C-42DC-A060-715C4F0EF098}" destId="{B4407FA7-86EC-408D-BB26-00269DBFECDC}" srcOrd="0" destOrd="0" presId="urn:microsoft.com/office/officeart/2005/8/layout/vList2"/>
    <dgm:cxn modelId="{0390E3C8-06E7-49F7-84D8-89CF0718F755}" srcId="{C9A5AAE4-866C-42DC-A060-715C4F0EF098}" destId="{361FCC92-B1BD-484C-812A-9257E9416DA3}" srcOrd="1" destOrd="0" parTransId="{C0472786-7B07-4172-A6E4-F41B1C5A4783}" sibTransId="{C3EBE991-837D-4888-961E-AA1C841F1E98}"/>
    <dgm:cxn modelId="{F395F504-9247-448B-A089-409ED5FF4B95}" type="presOf" srcId="{361FCC92-B1BD-484C-812A-9257E9416DA3}" destId="{349B8A5F-A791-4406-A2B3-6BD0DC224ED4}" srcOrd="0" destOrd="0" presId="urn:microsoft.com/office/officeart/2005/8/layout/vList2"/>
    <dgm:cxn modelId="{76AD048D-B456-4E2E-9975-521A6C264820}" type="presParOf" srcId="{B4407FA7-86EC-408D-BB26-00269DBFECDC}" destId="{A10ABA6A-8284-4F0D-8814-DA1ACF8B1B08}" srcOrd="0" destOrd="0" presId="urn:microsoft.com/office/officeart/2005/8/layout/vList2"/>
    <dgm:cxn modelId="{309DA0D6-F83A-41D1-8DE9-D15810EA55B7}" type="presParOf" srcId="{B4407FA7-86EC-408D-BB26-00269DBFECDC}" destId="{CB8EAF2B-4656-4774-B113-7C4E7D57E99B}" srcOrd="1" destOrd="0" presId="urn:microsoft.com/office/officeart/2005/8/layout/vList2"/>
    <dgm:cxn modelId="{80CB2A6F-5A16-4345-A59D-655CBEE6C5D9}" type="presParOf" srcId="{B4407FA7-86EC-408D-BB26-00269DBFECDC}" destId="{349B8A5F-A791-4406-A2B3-6BD0DC224ED4}" srcOrd="2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BF0815-9E96-4EFB-A541-314873FA258E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zh-CN" altLang="en-US"/>
        </a:p>
      </dgm:t>
    </dgm:pt>
    <dgm:pt modelId="{657C65C0-5B1D-4F39-8163-6C0B6DC34FA9}">
      <dgm:prSet/>
      <dgm:spPr/>
      <dgm:t>
        <a:bodyPr/>
        <a:lstStyle/>
        <a:p>
          <a:pPr rtl="0"/>
          <a:r>
            <a:rPr lang="zh-CN" dirty="0" smtClean="0">
              <a:solidFill>
                <a:srgbClr val="7030A0"/>
              </a:solidFill>
            </a:rPr>
            <a:t>一、幼师手工的概念</a:t>
          </a:r>
          <a:endParaRPr lang="zh-CN" dirty="0">
            <a:solidFill>
              <a:srgbClr val="7030A0"/>
            </a:solidFill>
          </a:endParaRPr>
        </a:p>
      </dgm:t>
    </dgm:pt>
    <dgm:pt modelId="{4CBCCB3B-4AB5-446D-B3F3-BFFD61A4F66C}" type="sibTrans" cxnId="{C297B3EA-925A-4FC5-9813-B663E44A4CE2}">
      <dgm:prSet/>
      <dgm:spPr/>
      <dgm:t>
        <a:bodyPr/>
        <a:lstStyle/>
        <a:p>
          <a:endParaRPr lang="zh-CN" altLang="en-US"/>
        </a:p>
      </dgm:t>
    </dgm:pt>
    <dgm:pt modelId="{36938CDC-905A-4F84-AF84-7B604ED39EBA}" type="parTrans" cxnId="{C297B3EA-925A-4FC5-9813-B663E44A4CE2}">
      <dgm:prSet/>
      <dgm:spPr/>
      <dgm:t>
        <a:bodyPr/>
        <a:lstStyle/>
        <a:p>
          <a:endParaRPr lang="zh-CN" altLang="en-US"/>
        </a:p>
      </dgm:t>
    </dgm:pt>
    <dgm:pt modelId="{D5AB3C70-7BD1-4329-97D7-3E458C1DA986}" type="pres">
      <dgm:prSet presAssocID="{D4BF0815-9E96-4EFB-A541-314873FA25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D50B18-8D8A-4ADC-823E-EBE3A13B8924}" type="pres">
      <dgm:prSet presAssocID="{657C65C0-5B1D-4F39-8163-6C0B6DC34FA9}" presName="parentText" presStyleLbl="node1" presStyleIdx="0" presStyleCnt="1" custLinFactY="40361" custLinFactNeighborX="-384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9C11B2-BA97-4C93-BA43-6AB03D74F38D}" type="presOf" srcId="{657C65C0-5B1D-4F39-8163-6C0B6DC34FA9}" destId="{A8D50B18-8D8A-4ADC-823E-EBE3A13B8924}" srcOrd="0" destOrd="0" presId="urn:microsoft.com/office/officeart/2005/8/layout/vList2"/>
    <dgm:cxn modelId="{C297B3EA-925A-4FC5-9813-B663E44A4CE2}" srcId="{D4BF0815-9E96-4EFB-A541-314873FA258E}" destId="{657C65C0-5B1D-4F39-8163-6C0B6DC34FA9}" srcOrd="0" destOrd="0" parTransId="{36938CDC-905A-4F84-AF84-7B604ED39EBA}" sibTransId="{4CBCCB3B-4AB5-446D-B3F3-BFFD61A4F66C}"/>
    <dgm:cxn modelId="{9716D9A8-F012-41FB-95E3-1C4125E12B4E}" type="presOf" srcId="{D4BF0815-9E96-4EFB-A541-314873FA258E}" destId="{D5AB3C70-7BD1-4329-97D7-3E458C1DA986}" srcOrd="0" destOrd="0" presId="urn:microsoft.com/office/officeart/2005/8/layout/vList2"/>
    <dgm:cxn modelId="{5CE8E1AF-E60F-4B30-9302-22BE14088A51}" type="presParOf" srcId="{D5AB3C70-7BD1-4329-97D7-3E458C1DA986}" destId="{A8D50B18-8D8A-4ADC-823E-EBE3A13B8924}" srcOrd="0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D1D6A3F-F993-4C1B-85DD-380C8363065C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57E0CC16-0F26-46D9-BB54-01CC6DB1B750}">
      <dgm:prSet/>
      <dgm:spPr/>
      <dgm:t>
        <a:bodyPr/>
        <a:lstStyle/>
        <a:p>
          <a:pPr rtl="0"/>
          <a:r>
            <a:rPr lang="zh-CN" dirty="0" smtClean="0"/>
            <a:t>从</a:t>
          </a:r>
          <a:r>
            <a:rPr lang="zh-CN" dirty="0" smtClean="0">
              <a:solidFill>
                <a:srgbClr val="FF0000"/>
              </a:solidFill>
            </a:rPr>
            <a:t>使用材料</a:t>
          </a:r>
          <a:r>
            <a:rPr lang="zh-CN" dirty="0" smtClean="0"/>
            <a:t>来看，可将手工划分为纸材、布材、泥材、自然材料、废旧材料等手工艺。</a:t>
          </a:r>
          <a:endParaRPr lang="en-US" dirty="0"/>
        </a:p>
      </dgm:t>
    </dgm:pt>
    <dgm:pt modelId="{99D09389-7FE8-4A7A-8DC0-913ABF530F9E}" type="parTrans" cxnId="{057C9499-A231-4684-9376-CCCF6E6B0555}">
      <dgm:prSet/>
      <dgm:spPr/>
      <dgm:t>
        <a:bodyPr/>
        <a:lstStyle/>
        <a:p>
          <a:endParaRPr lang="zh-CN" altLang="en-US"/>
        </a:p>
      </dgm:t>
    </dgm:pt>
    <dgm:pt modelId="{78539753-11B7-4244-BFFE-65BAE271D655}" type="sibTrans" cxnId="{057C9499-A231-4684-9376-CCCF6E6B0555}">
      <dgm:prSet/>
      <dgm:spPr/>
      <dgm:t>
        <a:bodyPr/>
        <a:lstStyle/>
        <a:p>
          <a:endParaRPr lang="zh-CN" altLang="en-US"/>
        </a:p>
      </dgm:t>
    </dgm:pt>
    <dgm:pt modelId="{59B30C8D-5065-4DE5-A8AD-730C7161FFBC}">
      <dgm:prSet/>
      <dgm:spPr/>
      <dgm:t>
        <a:bodyPr/>
        <a:lstStyle/>
        <a:p>
          <a:pPr rtl="0"/>
          <a:r>
            <a:rPr lang="zh-CN" dirty="0" smtClean="0"/>
            <a:t>从</a:t>
          </a:r>
          <a:r>
            <a:rPr lang="zh-CN" dirty="0" smtClean="0">
              <a:solidFill>
                <a:srgbClr val="FF0000"/>
              </a:solidFill>
            </a:rPr>
            <a:t>制作工艺</a:t>
          </a:r>
          <a:r>
            <a:rPr lang="zh-CN" dirty="0" smtClean="0"/>
            <a:t>来看，可将手工划分为剪刻、折叠、撕贴、编织、缝纫、塑形重构等技法种类。</a:t>
          </a:r>
          <a:endParaRPr lang="en-US" dirty="0"/>
        </a:p>
      </dgm:t>
    </dgm:pt>
    <dgm:pt modelId="{18DFAF2B-9AED-4092-A8CD-9F2907C7C7C2}" type="parTrans" cxnId="{3B034363-318D-4A19-AE06-4F6A437C0515}">
      <dgm:prSet/>
      <dgm:spPr/>
      <dgm:t>
        <a:bodyPr/>
        <a:lstStyle/>
        <a:p>
          <a:endParaRPr lang="zh-CN" altLang="en-US"/>
        </a:p>
      </dgm:t>
    </dgm:pt>
    <dgm:pt modelId="{6EE293FD-4E7C-4E87-B517-8704CA3A7417}" type="sibTrans" cxnId="{3B034363-318D-4A19-AE06-4F6A437C0515}">
      <dgm:prSet/>
      <dgm:spPr/>
      <dgm:t>
        <a:bodyPr/>
        <a:lstStyle/>
        <a:p>
          <a:endParaRPr lang="zh-CN" altLang="en-US"/>
        </a:p>
      </dgm:t>
    </dgm:pt>
    <dgm:pt modelId="{2A848C38-A43A-4BDC-8B92-6987CCAB9099}">
      <dgm:prSet/>
      <dgm:spPr/>
      <dgm:t>
        <a:bodyPr/>
        <a:lstStyle/>
        <a:p>
          <a:pPr rtl="0"/>
          <a:r>
            <a:rPr lang="zh-CN" dirty="0" smtClean="0"/>
            <a:t>从</a:t>
          </a:r>
          <a:r>
            <a:rPr lang="zh-CN" dirty="0" smtClean="0">
              <a:solidFill>
                <a:srgbClr val="FF0000"/>
              </a:solidFill>
            </a:rPr>
            <a:t>手工成品形态</a:t>
          </a:r>
          <a:r>
            <a:rPr lang="zh-CN" dirty="0" smtClean="0"/>
            <a:t>来看，可将手工划分为平面和立体两种表现形式。</a:t>
          </a:r>
          <a:endParaRPr lang="en-US" dirty="0"/>
        </a:p>
      </dgm:t>
    </dgm:pt>
    <dgm:pt modelId="{5BD0C28C-D080-4F14-99A7-0B9A7B36DA66}" type="parTrans" cxnId="{5EEF5620-382A-48D3-A1B5-CE988AAC125C}">
      <dgm:prSet/>
      <dgm:spPr/>
      <dgm:t>
        <a:bodyPr/>
        <a:lstStyle/>
        <a:p>
          <a:endParaRPr lang="zh-CN" altLang="en-US"/>
        </a:p>
      </dgm:t>
    </dgm:pt>
    <dgm:pt modelId="{6DD44C23-9228-4FC8-9191-6B9F7FA0CDB8}" type="sibTrans" cxnId="{5EEF5620-382A-48D3-A1B5-CE988AAC125C}">
      <dgm:prSet/>
      <dgm:spPr/>
      <dgm:t>
        <a:bodyPr/>
        <a:lstStyle/>
        <a:p>
          <a:endParaRPr lang="zh-CN" altLang="en-US"/>
        </a:p>
      </dgm:t>
    </dgm:pt>
    <dgm:pt modelId="{DE1406D7-1668-4445-A783-C89ADBBD058A}">
      <dgm:prSet/>
      <dgm:spPr/>
      <dgm:t>
        <a:bodyPr/>
        <a:lstStyle/>
        <a:p>
          <a:pPr rtl="0">
            <a:lnSpc>
              <a:spcPct val="150000"/>
            </a:lnSpc>
          </a:pPr>
          <a:r>
            <a:rPr lang="zh-CN" dirty="0" smtClean="0"/>
            <a:t>从</a:t>
          </a:r>
          <a:r>
            <a:rPr lang="zh-CN" dirty="0" smtClean="0">
              <a:solidFill>
                <a:srgbClr val="FF0000"/>
              </a:solidFill>
            </a:rPr>
            <a:t>手工在幼儿园教育教学中的应用形式</a:t>
          </a:r>
          <a:r>
            <a:rPr lang="zh-CN" dirty="0" smtClean="0"/>
            <a:t>又可分为教学手工、玩教具手工和装饰手工三类。</a:t>
          </a:r>
          <a:endParaRPr lang="en-US" dirty="0"/>
        </a:p>
      </dgm:t>
    </dgm:pt>
    <dgm:pt modelId="{E9CEBC43-D2B7-4F6E-A35F-5994C66CC0EC}" type="parTrans" cxnId="{C26225C9-8784-4317-82C0-7F4607C02627}">
      <dgm:prSet/>
      <dgm:spPr/>
      <dgm:t>
        <a:bodyPr/>
        <a:lstStyle/>
        <a:p>
          <a:endParaRPr lang="zh-CN" altLang="en-US"/>
        </a:p>
      </dgm:t>
    </dgm:pt>
    <dgm:pt modelId="{E6B3E63F-9262-4A30-A415-1C8D402A2316}" type="sibTrans" cxnId="{C26225C9-8784-4317-82C0-7F4607C02627}">
      <dgm:prSet/>
      <dgm:spPr/>
      <dgm:t>
        <a:bodyPr/>
        <a:lstStyle/>
        <a:p>
          <a:endParaRPr lang="zh-CN" altLang="en-US"/>
        </a:p>
      </dgm:t>
    </dgm:pt>
    <dgm:pt modelId="{AE877FC8-0556-4AD6-8A5A-43E3C91B275D}" type="pres">
      <dgm:prSet presAssocID="{0D1D6A3F-F993-4C1B-85DD-380C836306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D4686D-F81E-4863-9C35-0C6ABF3A6B6C}" type="pres">
      <dgm:prSet presAssocID="{57E0CC16-0F26-46D9-BB54-01CC6DB1B75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49E4E0-E49C-405C-BAD4-6308AF21AACD}" type="pres">
      <dgm:prSet presAssocID="{78539753-11B7-4244-BFFE-65BAE271D655}" presName="spacer" presStyleCnt="0"/>
      <dgm:spPr/>
    </dgm:pt>
    <dgm:pt modelId="{40D9C45F-4980-4E4A-AA66-28EC7B3DE11F}" type="pres">
      <dgm:prSet presAssocID="{59B30C8D-5065-4DE5-A8AD-730C7161FFB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409655-FC37-4C18-9F47-6C0DCFFFFC57}" type="pres">
      <dgm:prSet presAssocID="{6EE293FD-4E7C-4E87-B517-8704CA3A7417}" presName="spacer" presStyleCnt="0"/>
      <dgm:spPr/>
    </dgm:pt>
    <dgm:pt modelId="{64E1094E-C76D-4921-8738-016B64EFD219}" type="pres">
      <dgm:prSet presAssocID="{2A848C38-A43A-4BDC-8B92-6987CCAB909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BBBF8C-6073-4FCF-B265-21A57CF06974}" type="pres">
      <dgm:prSet presAssocID="{6DD44C23-9228-4FC8-9191-6B9F7FA0CDB8}" presName="spacer" presStyleCnt="0"/>
      <dgm:spPr/>
    </dgm:pt>
    <dgm:pt modelId="{64CED04E-83A0-4E4E-962E-24B34CAED5DD}" type="pres">
      <dgm:prSet presAssocID="{DE1406D7-1668-4445-A783-C89ADBBD058A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1862A25-D269-4BE0-A09C-C38B2105C775}" type="presOf" srcId="{0D1D6A3F-F993-4C1B-85DD-380C8363065C}" destId="{AE877FC8-0556-4AD6-8A5A-43E3C91B275D}" srcOrd="0" destOrd="0" presId="urn:microsoft.com/office/officeart/2005/8/layout/vList2"/>
    <dgm:cxn modelId="{366EDC5C-CF80-466F-9D39-03F9E171669B}" type="presOf" srcId="{57E0CC16-0F26-46D9-BB54-01CC6DB1B750}" destId="{2BD4686D-F81E-4863-9C35-0C6ABF3A6B6C}" srcOrd="0" destOrd="0" presId="urn:microsoft.com/office/officeart/2005/8/layout/vList2"/>
    <dgm:cxn modelId="{75241C1D-EAE5-4D7F-B98C-0C90F26165E7}" type="presOf" srcId="{DE1406D7-1668-4445-A783-C89ADBBD058A}" destId="{64CED04E-83A0-4E4E-962E-24B34CAED5DD}" srcOrd="0" destOrd="0" presId="urn:microsoft.com/office/officeart/2005/8/layout/vList2"/>
    <dgm:cxn modelId="{057C9499-A231-4684-9376-CCCF6E6B0555}" srcId="{0D1D6A3F-F993-4C1B-85DD-380C8363065C}" destId="{57E0CC16-0F26-46D9-BB54-01CC6DB1B750}" srcOrd="0" destOrd="0" parTransId="{99D09389-7FE8-4A7A-8DC0-913ABF530F9E}" sibTransId="{78539753-11B7-4244-BFFE-65BAE271D655}"/>
    <dgm:cxn modelId="{5EEF5620-382A-48D3-A1B5-CE988AAC125C}" srcId="{0D1D6A3F-F993-4C1B-85DD-380C8363065C}" destId="{2A848C38-A43A-4BDC-8B92-6987CCAB9099}" srcOrd="2" destOrd="0" parTransId="{5BD0C28C-D080-4F14-99A7-0B9A7B36DA66}" sibTransId="{6DD44C23-9228-4FC8-9191-6B9F7FA0CDB8}"/>
    <dgm:cxn modelId="{3B034363-318D-4A19-AE06-4F6A437C0515}" srcId="{0D1D6A3F-F993-4C1B-85DD-380C8363065C}" destId="{59B30C8D-5065-4DE5-A8AD-730C7161FFBC}" srcOrd="1" destOrd="0" parTransId="{18DFAF2B-9AED-4092-A8CD-9F2907C7C7C2}" sibTransId="{6EE293FD-4E7C-4E87-B517-8704CA3A7417}"/>
    <dgm:cxn modelId="{1C7FA5DA-B5D8-44BF-AB50-2283D5917FBC}" type="presOf" srcId="{59B30C8D-5065-4DE5-A8AD-730C7161FFBC}" destId="{40D9C45F-4980-4E4A-AA66-28EC7B3DE11F}" srcOrd="0" destOrd="0" presId="urn:microsoft.com/office/officeart/2005/8/layout/vList2"/>
    <dgm:cxn modelId="{C26225C9-8784-4317-82C0-7F4607C02627}" srcId="{0D1D6A3F-F993-4C1B-85DD-380C8363065C}" destId="{DE1406D7-1668-4445-A783-C89ADBBD058A}" srcOrd="3" destOrd="0" parTransId="{E9CEBC43-D2B7-4F6E-A35F-5994C66CC0EC}" sibTransId="{E6B3E63F-9262-4A30-A415-1C8D402A2316}"/>
    <dgm:cxn modelId="{D3999177-D52F-496B-8B4C-FA27D728AE66}" type="presOf" srcId="{2A848C38-A43A-4BDC-8B92-6987CCAB9099}" destId="{64E1094E-C76D-4921-8738-016B64EFD219}" srcOrd="0" destOrd="0" presId="urn:microsoft.com/office/officeart/2005/8/layout/vList2"/>
    <dgm:cxn modelId="{E5045FD5-E51B-48D3-90E4-6AE293002844}" type="presParOf" srcId="{AE877FC8-0556-4AD6-8A5A-43E3C91B275D}" destId="{2BD4686D-F81E-4863-9C35-0C6ABF3A6B6C}" srcOrd="0" destOrd="0" presId="urn:microsoft.com/office/officeart/2005/8/layout/vList2"/>
    <dgm:cxn modelId="{6400CC63-9A43-4302-9320-FA203EDA2DDC}" type="presParOf" srcId="{AE877FC8-0556-4AD6-8A5A-43E3C91B275D}" destId="{AC49E4E0-E49C-405C-BAD4-6308AF21AACD}" srcOrd="1" destOrd="0" presId="urn:microsoft.com/office/officeart/2005/8/layout/vList2"/>
    <dgm:cxn modelId="{3397AB56-61DB-4827-A013-3DC4E82C1EBA}" type="presParOf" srcId="{AE877FC8-0556-4AD6-8A5A-43E3C91B275D}" destId="{40D9C45F-4980-4E4A-AA66-28EC7B3DE11F}" srcOrd="2" destOrd="0" presId="urn:microsoft.com/office/officeart/2005/8/layout/vList2"/>
    <dgm:cxn modelId="{2A894A8B-8208-478A-834C-0C2B5CD8BE90}" type="presParOf" srcId="{AE877FC8-0556-4AD6-8A5A-43E3C91B275D}" destId="{C7409655-FC37-4C18-9F47-6C0DCFFFFC57}" srcOrd="3" destOrd="0" presId="urn:microsoft.com/office/officeart/2005/8/layout/vList2"/>
    <dgm:cxn modelId="{36191FE4-3DB1-4476-A781-9DE2DF72E3B7}" type="presParOf" srcId="{AE877FC8-0556-4AD6-8A5A-43E3C91B275D}" destId="{64E1094E-C76D-4921-8738-016B64EFD219}" srcOrd="4" destOrd="0" presId="urn:microsoft.com/office/officeart/2005/8/layout/vList2"/>
    <dgm:cxn modelId="{DBA5CE52-A5A1-40EE-82BB-B1604D4378B7}" type="presParOf" srcId="{AE877FC8-0556-4AD6-8A5A-43E3C91B275D}" destId="{52BBBF8C-6073-4FCF-B265-21A57CF06974}" srcOrd="5" destOrd="0" presId="urn:microsoft.com/office/officeart/2005/8/layout/vList2"/>
    <dgm:cxn modelId="{4313A81F-AAF1-45C9-A847-BCC246900E52}" type="presParOf" srcId="{AE877FC8-0556-4AD6-8A5A-43E3C91B275D}" destId="{64CED04E-83A0-4E4E-962E-24B34CAED5DD}" srcOrd="6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D01C65F-B208-43BC-A25D-E3087A5DFBF3}" type="doc">
      <dgm:prSet loTypeId="urn:microsoft.com/office/officeart/2005/8/layout/venn1" loCatId="relationship" qsTypeId="urn:microsoft.com/office/officeart/2005/8/quickstyle/simple4" qsCatId="simple" csTypeId="urn:microsoft.com/office/officeart/2005/8/colors/accent2_2" csCatId="accent2"/>
      <dgm:spPr/>
      <dgm:t>
        <a:bodyPr/>
        <a:lstStyle/>
        <a:p>
          <a:endParaRPr lang="zh-CN" altLang="en-US"/>
        </a:p>
      </dgm:t>
    </dgm:pt>
    <dgm:pt modelId="{DD25AADF-EFD1-4928-9146-3C8756ABE453}">
      <dgm:prSet/>
      <dgm:spPr/>
      <dgm:t>
        <a:bodyPr/>
        <a:lstStyle/>
        <a:p>
          <a:pPr rtl="0"/>
          <a:r>
            <a:rPr lang="en-US" dirty="0" smtClean="0"/>
            <a:t>1</a:t>
          </a:r>
          <a:r>
            <a:rPr lang="zh-CN" dirty="0" smtClean="0"/>
            <a:t>．搜集童趣化的主题</a:t>
          </a:r>
          <a:endParaRPr lang="en-US" dirty="0"/>
        </a:p>
      </dgm:t>
    </dgm:pt>
    <dgm:pt modelId="{6C38E315-55A9-4AF1-8318-4013F6467576}" type="parTrans" cxnId="{004C1A3A-60F5-4E40-9241-E6DA668ED0DD}">
      <dgm:prSet/>
      <dgm:spPr/>
      <dgm:t>
        <a:bodyPr/>
        <a:lstStyle/>
        <a:p>
          <a:endParaRPr lang="zh-CN" altLang="en-US"/>
        </a:p>
      </dgm:t>
    </dgm:pt>
    <dgm:pt modelId="{F425F53D-BACB-48F7-A421-F91FCB5F41D1}" type="sibTrans" cxnId="{004C1A3A-60F5-4E40-9241-E6DA668ED0DD}">
      <dgm:prSet/>
      <dgm:spPr/>
      <dgm:t>
        <a:bodyPr/>
        <a:lstStyle/>
        <a:p>
          <a:endParaRPr lang="zh-CN" altLang="en-US"/>
        </a:p>
      </dgm:t>
    </dgm:pt>
    <dgm:pt modelId="{0D8E953A-6359-4265-AF4A-DE6E2AC47B2F}">
      <dgm:prSet/>
      <dgm:spPr/>
      <dgm:t>
        <a:bodyPr/>
        <a:lstStyle/>
        <a:p>
          <a:pPr rtl="0"/>
          <a:r>
            <a:rPr lang="en-US" dirty="0" smtClean="0"/>
            <a:t>2</a:t>
          </a:r>
          <a:r>
            <a:rPr lang="zh-CN" dirty="0" smtClean="0"/>
            <a:t>．建立丰富的材料库</a:t>
          </a:r>
          <a:endParaRPr lang="en-US" dirty="0"/>
        </a:p>
      </dgm:t>
    </dgm:pt>
    <dgm:pt modelId="{B4D3B952-C54F-4976-8D7A-1BED91322D5C}" type="parTrans" cxnId="{1D5AC5FB-152F-484F-8600-54EDDA25F1D8}">
      <dgm:prSet/>
      <dgm:spPr/>
      <dgm:t>
        <a:bodyPr/>
        <a:lstStyle/>
        <a:p>
          <a:endParaRPr lang="zh-CN" altLang="en-US"/>
        </a:p>
      </dgm:t>
    </dgm:pt>
    <dgm:pt modelId="{E58C29F8-7D7F-4C69-AC4C-0364A6658884}" type="sibTrans" cxnId="{1D5AC5FB-152F-484F-8600-54EDDA25F1D8}">
      <dgm:prSet/>
      <dgm:spPr/>
      <dgm:t>
        <a:bodyPr/>
        <a:lstStyle/>
        <a:p>
          <a:endParaRPr lang="zh-CN" altLang="en-US"/>
        </a:p>
      </dgm:t>
    </dgm:pt>
    <dgm:pt modelId="{61349D57-4013-4196-B350-A646F23E1551}">
      <dgm:prSet/>
      <dgm:spPr/>
      <dgm:t>
        <a:bodyPr/>
        <a:lstStyle/>
        <a:p>
          <a:pPr rtl="0"/>
          <a:r>
            <a:rPr lang="en-US" dirty="0" smtClean="0"/>
            <a:t>3</a:t>
          </a:r>
          <a:r>
            <a:rPr lang="zh-CN" dirty="0" smtClean="0"/>
            <a:t>．掌握基础造型法则</a:t>
          </a:r>
          <a:endParaRPr lang="zh-CN" dirty="0"/>
        </a:p>
      </dgm:t>
    </dgm:pt>
    <dgm:pt modelId="{20C493FE-1BC6-4E9B-8BE2-CFCF29FE8612}" type="parTrans" cxnId="{E87A48B7-9707-43D3-A0C8-84501628F7AC}">
      <dgm:prSet/>
      <dgm:spPr/>
      <dgm:t>
        <a:bodyPr/>
        <a:lstStyle/>
        <a:p>
          <a:endParaRPr lang="zh-CN" altLang="en-US"/>
        </a:p>
      </dgm:t>
    </dgm:pt>
    <dgm:pt modelId="{B0BAAD56-4D5C-4CD2-81CC-BBAD5972310A}" type="sibTrans" cxnId="{E87A48B7-9707-43D3-A0C8-84501628F7AC}">
      <dgm:prSet/>
      <dgm:spPr/>
      <dgm:t>
        <a:bodyPr/>
        <a:lstStyle/>
        <a:p>
          <a:endParaRPr lang="zh-CN" altLang="en-US"/>
        </a:p>
      </dgm:t>
    </dgm:pt>
    <dgm:pt modelId="{811FEA4A-C1CD-4BDA-BBA7-6991BEE3A24C}" type="pres">
      <dgm:prSet presAssocID="{8D01C65F-B208-43BC-A25D-E3087A5DFBF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B2059D6-F47A-4798-84AE-A7E1044D3685}" type="pres">
      <dgm:prSet presAssocID="{DD25AADF-EFD1-4928-9146-3C8756ABE453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F09F921D-D00F-461F-9B87-CD08558B976E}" type="pres">
      <dgm:prSet presAssocID="{DD25AADF-EFD1-4928-9146-3C8756ABE45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B7D040-AB6C-4A4B-8356-D0D34C5098AB}" type="pres">
      <dgm:prSet presAssocID="{0D8E953A-6359-4265-AF4A-DE6E2AC47B2F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0840CE8F-494E-46D1-9010-BE2C4C5027A7}" type="pres">
      <dgm:prSet presAssocID="{0D8E953A-6359-4265-AF4A-DE6E2AC47B2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3FD257-4C46-467D-9E0C-DE05CED82FD8}" type="pres">
      <dgm:prSet presAssocID="{61349D57-4013-4196-B350-A646F23E1551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48121D7C-9E2B-4293-8FB0-2C9406733987}" type="pres">
      <dgm:prSet presAssocID="{61349D57-4013-4196-B350-A646F23E155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B413AF-D134-4C86-AD04-B816661865CC}" type="presOf" srcId="{61349D57-4013-4196-B350-A646F23E1551}" destId="{48121D7C-9E2B-4293-8FB0-2C9406733987}" srcOrd="1" destOrd="0" presId="urn:microsoft.com/office/officeart/2005/8/layout/venn1"/>
    <dgm:cxn modelId="{7C3D830F-4F2F-46BC-BE41-AECA51502AFC}" type="presOf" srcId="{0D8E953A-6359-4265-AF4A-DE6E2AC47B2F}" destId="{C4B7D040-AB6C-4A4B-8356-D0D34C5098AB}" srcOrd="0" destOrd="0" presId="urn:microsoft.com/office/officeart/2005/8/layout/venn1"/>
    <dgm:cxn modelId="{E87A48B7-9707-43D3-A0C8-84501628F7AC}" srcId="{8D01C65F-B208-43BC-A25D-E3087A5DFBF3}" destId="{61349D57-4013-4196-B350-A646F23E1551}" srcOrd="2" destOrd="0" parTransId="{20C493FE-1BC6-4E9B-8BE2-CFCF29FE8612}" sibTransId="{B0BAAD56-4D5C-4CD2-81CC-BBAD5972310A}"/>
    <dgm:cxn modelId="{2C5D3100-B8ED-4C58-916E-B30E18523577}" type="presOf" srcId="{8D01C65F-B208-43BC-A25D-E3087A5DFBF3}" destId="{811FEA4A-C1CD-4BDA-BBA7-6991BEE3A24C}" srcOrd="0" destOrd="0" presId="urn:microsoft.com/office/officeart/2005/8/layout/venn1"/>
    <dgm:cxn modelId="{004C1A3A-60F5-4E40-9241-E6DA668ED0DD}" srcId="{8D01C65F-B208-43BC-A25D-E3087A5DFBF3}" destId="{DD25AADF-EFD1-4928-9146-3C8756ABE453}" srcOrd="0" destOrd="0" parTransId="{6C38E315-55A9-4AF1-8318-4013F6467576}" sibTransId="{F425F53D-BACB-48F7-A421-F91FCB5F41D1}"/>
    <dgm:cxn modelId="{FD7DCF57-A46E-4885-A148-4C19FDD99344}" type="presOf" srcId="{DD25AADF-EFD1-4928-9146-3C8756ABE453}" destId="{4B2059D6-F47A-4798-84AE-A7E1044D3685}" srcOrd="0" destOrd="0" presId="urn:microsoft.com/office/officeart/2005/8/layout/venn1"/>
    <dgm:cxn modelId="{E75E0AD9-C7CA-4740-AC17-DBCDE615D679}" type="presOf" srcId="{DD25AADF-EFD1-4928-9146-3C8756ABE453}" destId="{F09F921D-D00F-461F-9B87-CD08558B976E}" srcOrd="1" destOrd="0" presId="urn:microsoft.com/office/officeart/2005/8/layout/venn1"/>
    <dgm:cxn modelId="{1D5AC5FB-152F-484F-8600-54EDDA25F1D8}" srcId="{8D01C65F-B208-43BC-A25D-E3087A5DFBF3}" destId="{0D8E953A-6359-4265-AF4A-DE6E2AC47B2F}" srcOrd="1" destOrd="0" parTransId="{B4D3B952-C54F-4976-8D7A-1BED91322D5C}" sibTransId="{E58C29F8-7D7F-4C69-AC4C-0364A6658884}"/>
    <dgm:cxn modelId="{2E1D7DBD-CDBA-4556-9B70-21A70399BCEC}" type="presOf" srcId="{61349D57-4013-4196-B350-A646F23E1551}" destId="{123FD257-4C46-467D-9E0C-DE05CED82FD8}" srcOrd="0" destOrd="0" presId="urn:microsoft.com/office/officeart/2005/8/layout/venn1"/>
    <dgm:cxn modelId="{935C22A0-BEB8-4A1A-A82F-C3419E32D4A4}" type="presOf" srcId="{0D8E953A-6359-4265-AF4A-DE6E2AC47B2F}" destId="{0840CE8F-494E-46D1-9010-BE2C4C5027A7}" srcOrd="1" destOrd="0" presId="urn:microsoft.com/office/officeart/2005/8/layout/venn1"/>
    <dgm:cxn modelId="{64932115-919D-4027-A813-F271780E1525}" type="presParOf" srcId="{811FEA4A-C1CD-4BDA-BBA7-6991BEE3A24C}" destId="{4B2059D6-F47A-4798-84AE-A7E1044D3685}" srcOrd="0" destOrd="0" presId="urn:microsoft.com/office/officeart/2005/8/layout/venn1"/>
    <dgm:cxn modelId="{1FA6D5E7-471D-4CAB-BC6B-10BF38272A01}" type="presParOf" srcId="{811FEA4A-C1CD-4BDA-BBA7-6991BEE3A24C}" destId="{F09F921D-D00F-461F-9B87-CD08558B976E}" srcOrd="1" destOrd="0" presId="urn:microsoft.com/office/officeart/2005/8/layout/venn1"/>
    <dgm:cxn modelId="{2D9012C4-8744-4393-A2E6-B7E466AA21A3}" type="presParOf" srcId="{811FEA4A-C1CD-4BDA-BBA7-6991BEE3A24C}" destId="{C4B7D040-AB6C-4A4B-8356-D0D34C5098AB}" srcOrd="2" destOrd="0" presId="urn:microsoft.com/office/officeart/2005/8/layout/venn1"/>
    <dgm:cxn modelId="{B148E45E-97B6-4ABA-91BE-324939DB0354}" type="presParOf" srcId="{811FEA4A-C1CD-4BDA-BBA7-6991BEE3A24C}" destId="{0840CE8F-494E-46D1-9010-BE2C4C5027A7}" srcOrd="3" destOrd="0" presId="urn:microsoft.com/office/officeart/2005/8/layout/venn1"/>
    <dgm:cxn modelId="{1FE83887-4EF5-485D-A49C-9757ED5433A3}" type="presParOf" srcId="{811FEA4A-C1CD-4BDA-BBA7-6991BEE3A24C}" destId="{123FD257-4C46-467D-9E0C-DE05CED82FD8}" srcOrd="4" destOrd="0" presId="urn:microsoft.com/office/officeart/2005/8/layout/venn1"/>
    <dgm:cxn modelId="{81F7A21D-2292-47D7-8841-9EE2807F0E0D}" type="presParOf" srcId="{811FEA4A-C1CD-4BDA-BBA7-6991BEE3A24C}" destId="{48121D7C-9E2B-4293-8FB0-2C9406733987}" srcOrd="5" destOrd="0" presId="urn:microsoft.com/office/officeart/2005/8/layout/venn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39AC19D-CE4B-4B2B-AAF9-325DDFCB7262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2EFB8527-6BE8-4A27-989E-FC459405DA96}">
      <dgm:prSet custT="1"/>
      <dgm:spPr/>
      <dgm:t>
        <a:bodyPr/>
        <a:lstStyle/>
        <a:p>
          <a:pPr rtl="0"/>
          <a:r>
            <a:rPr lang="zh-CN" altLang="en-US" sz="1800" dirty="0" smtClean="0"/>
            <a:t>手工是幼儿艺术启蒙的重要美术活动，在幼儿成长过程中，通过开展适龄的手工活动，让幼儿运用撕、剪、折、粘贴等动手制作的方法，将普通材料制作为一件件具有儿童美感的艺术作品。首先，这一过程不仅能锻炼幼儿肢体、感官等协调能力，还能促进幼儿艺术兴趣的生成，让幼儿在活动中感受美、发现美、创造美，从而培育幼儿美的心灵和品格。其次，通过开展手工活动，让幼儿家长参与手工活动材料的收集、作品制作等，能增进幼儿家长与幼儿园的互动与合作关系，为家园合作营造良好的氛围。</a:t>
          </a:r>
          <a:endParaRPr lang="zh-CN" altLang="en-US" sz="1800" dirty="0"/>
        </a:p>
      </dgm:t>
    </dgm:pt>
    <dgm:pt modelId="{50FB32C8-2B50-4542-A745-FCC951340AD8}" type="parTrans" cxnId="{E6861FB6-F6C2-4D08-ACBC-F02E81EAE76C}">
      <dgm:prSet/>
      <dgm:spPr/>
      <dgm:t>
        <a:bodyPr/>
        <a:lstStyle/>
        <a:p>
          <a:endParaRPr lang="zh-CN" altLang="en-US" sz="2000"/>
        </a:p>
      </dgm:t>
    </dgm:pt>
    <dgm:pt modelId="{33282632-B467-41FE-B8DB-DAD3986A8000}" type="sibTrans" cxnId="{E6861FB6-F6C2-4D08-ACBC-F02E81EAE76C}">
      <dgm:prSet/>
      <dgm:spPr/>
      <dgm:t>
        <a:bodyPr/>
        <a:lstStyle/>
        <a:p>
          <a:endParaRPr lang="zh-CN" altLang="en-US" sz="2000"/>
        </a:p>
      </dgm:t>
    </dgm:pt>
    <dgm:pt modelId="{E80AFE95-1B82-400B-99A6-AE463CFB6B00}" type="pres">
      <dgm:prSet presAssocID="{439AC19D-CE4B-4B2B-AAF9-325DDFCB72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093DED6-0F2F-44E1-9670-02342D9DFB5D}" type="pres">
      <dgm:prSet presAssocID="{2EFB8527-6BE8-4A27-989E-FC459405DA9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205923-7450-4F4F-B275-1B45B08ADCE6}" type="presOf" srcId="{2EFB8527-6BE8-4A27-989E-FC459405DA96}" destId="{7093DED6-0F2F-44E1-9670-02342D9DFB5D}" srcOrd="0" destOrd="0" presId="urn:microsoft.com/office/officeart/2005/8/layout/vList2"/>
    <dgm:cxn modelId="{E6861FB6-F6C2-4D08-ACBC-F02E81EAE76C}" srcId="{439AC19D-CE4B-4B2B-AAF9-325DDFCB7262}" destId="{2EFB8527-6BE8-4A27-989E-FC459405DA96}" srcOrd="0" destOrd="0" parTransId="{50FB32C8-2B50-4542-A745-FCC951340AD8}" sibTransId="{33282632-B467-41FE-B8DB-DAD3986A8000}"/>
    <dgm:cxn modelId="{0274D21F-5345-4DB4-9AFC-4947291AF7C8}" type="presOf" srcId="{439AC19D-CE4B-4B2B-AAF9-325DDFCB7262}" destId="{E80AFE95-1B82-400B-99A6-AE463CFB6B00}" srcOrd="0" destOrd="0" presId="urn:microsoft.com/office/officeart/2005/8/layout/vList2"/>
    <dgm:cxn modelId="{65AB1615-015F-4CCC-8493-D99E4E48DF6D}" type="presParOf" srcId="{E80AFE95-1B82-400B-99A6-AE463CFB6B00}" destId="{7093DED6-0F2F-44E1-9670-02342D9DFB5D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806B25-6F12-4A76-82B1-4B811EFF35F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DFE0141-A1E0-4334-B272-7577F2C1BC85}">
      <dgm:prSet custT="1"/>
      <dgm:spPr/>
      <dgm:t>
        <a:bodyPr/>
        <a:lstStyle/>
        <a:p>
          <a:pPr rtl="0"/>
          <a:r>
            <a:rPr lang="en-US" sz="1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rPr>
            <a:t>1</a:t>
          </a:r>
          <a:r>
            <a:rPr lang="zh-CN" sz="1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rPr>
            <a:t>．经济适宜原则</a:t>
          </a:r>
          <a:endParaRPr lang="en-US" altLang="zh-CN" sz="1600" b="1" dirty="0" smtClean="0">
            <a:solidFill>
              <a:srgbClr val="FF0000"/>
            </a:solidFill>
            <a:latin typeface="楷体_GB2312" pitchFamily="49" charset="-122"/>
            <a:ea typeface="楷体_GB2312" pitchFamily="49" charset="-122"/>
          </a:endParaRPr>
        </a:p>
        <a:p>
          <a:pPr rtl="0"/>
          <a:r>
            <a:rPr lang="zh-CN" altLang="zh-CN" sz="1600" b="1" dirty="0" smtClean="0">
              <a:latin typeface="楷体_GB2312" pitchFamily="49" charset="-122"/>
              <a:ea typeface="楷体_GB2312" pitchFamily="49" charset="-122"/>
            </a:rPr>
            <a:t>幼儿手工活动使用的材料应尽量以废旧材料、自然材料为材料来源，再辅以新材料。循环使用材料一是培养幼儿良好的环保意识，二是降低经济成本</a:t>
          </a:r>
          <a:r>
            <a:rPr lang="zh-CN" altLang="en-US" sz="1600" b="1" dirty="0" smtClean="0">
              <a:latin typeface="楷体_GB2312" pitchFamily="49" charset="-122"/>
              <a:ea typeface="楷体_GB2312" pitchFamily="49" charset="-122"/>
            </a:rPr>
            <a:t>。</a:t>
          </a:r>
          <a:endParaRPr lang="en-US" altLang="zh-CN" sz="1600" b="1" dirty="0" smtClean="0">
            <a:latin typeface="楷体_GB2312" pitchFamily="49" charset="-122"/>
            <a:ea typeface="楷体_GB2312" pitchFamily="49" charset="-122"/>
          </a:endParaRPr>
        </a:p>
      </dgm:t>
    </dgm:pt>
    <dgm:pt modelId="{78B4F047-00DE-4AE9-914F-B0C22681DAFB}" type="parTrans" cxnId="{1952C83F-9C58-40AF-8A51-5D3F6174C40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7255F32-E2B8-46C7-A357-846231863778}" type="sibTrans" cxnId="{1952C83F-9C58-40AF-8A51-5D3F6174C40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07846DBF-7F8C-4050-BA5B-ACE7F98D5AC1}" type="pres">
      <dgm:prSet presAssocID="{5F806B25-6F12-4A76-82B1-4B811EFF35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DE343E-F69E-4848-BAB8-973A1170D384}" type="pres">
      <dgm:prSet presAssocID="{9DFE0141-A1E0-4334-B272-7577F2C1BC85}" presName="parentText" presStyleLbl="node1" presStyleIdx="0" presStyleCnt="1" custLinFactNeighborX="-28204" custLinFactNeighborY="-3242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A15D13F-32AA-412B-9310-6FE386C883E6}" type="presOf" srcId="{9DFE0141-A1E0-4334-B272-7577F2C1BC85}" destId="{98DE343E-F69E-4848-BAB8-973A1170D384}" srcOrd="0" destOrd="0" presId="urn:microsoft.com/office/officeart/2005/8/layout/vList2"/>
    <dgm:cxn modelId="{1952C83F-9C58-40AF-8A51-5D3F6174C401}" srcId="{5F806B25-6F12-4A76-82B1-4B811EFF35F9}" destId="{9DFE0141-A1E0-4334-B272-7577F2C1BC85}" srcOrd="0" destOrd="0" parTransId="{78B4F047-00DE-4AE9-914F-B0C22681DAFB}" sibTransId="{97255F32-E2B8-46C7-A357-846231863778}"/>
    <dgm:cxn modelId="{3A4DA060-674E-4348-86E3-AEFF1C80926D}" type="presOf" srcId="{5F806B25-6F12-4A76-82B1-4B811EFF35F9}" destId="{07846DBF-7F8C-4050-BA5B-ACE7F98D5AC1}" srcOrd="0" destOrd="0" presId="urn:microsoft.com/office/officeart/2005/8/layout/vList2"/>
    <dgm:cxn modelId="{8872A80B-10CD-4182-B351-338B505EABC2}" type="presParOf" srcId="{07846DBF-7F8C-4050-BA5B-ACE7F98D5AC1}" destId="{98DE343E-F69E-4848-BAB8-973A1170D384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2194390" y="266700"/>
            <a:ext cx="4774454" cy="63659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9ACC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1085" y="1166207"/>
            <a:ext cx="1182320" cy="1576426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025370" y="3906030"/>
            <a:ext cx="740159" cy="986879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34171" y="1553335"/>
            <a:ext cx="1422251" cy="1896334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86050" y="3909559"/>
            <a:ext cx="3714751" cy="448432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86050" y="2370018"/>
            <a:ext cx="3714751" cy="1501442"/>
          </a:xfrm>
        </p:spPr>
        <p:txBody>
          <a:bodyPr wrap="square" anchor="ctr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29400" y="2602800"/>
            <a:ext cx="3086100" cy="2070000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/>
            </a:lvl1pPr>
            <a:lvl2pPr marL="536575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2248" y="2889252"/>
            <a:ext cx="5839505" cy="1209675"/>
          </a:xfrm>
        </p:spPr>
        <p:txBody>
          <a:bodyPr anchor="ctr" anchorCtr="0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52248" y="4044725"/>
            <a:ext cx="5839505" cy="505051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任意多边形 8"/>
          <p:cNvSpPr/>
          <p:nvPr>
            <p:custDataLst>
              <p:tags r:id="rId1"/>
            </p:custDataLst>
          </p:nvPr>
        </p:nvSpPr>
        <p:spPr>
          <a:xfrm>
            <a:off x="3737967" y="1473202"/>
            <a:ext cx="1668066" cy="1389063"/>
          </a:xfrm>
          <a:custGeom>
            <a:avLst/>
            <a:gdLst>
              <a:gd name="connsiteX0" fmla="*/ 0 w 2223821"/>
              <a:gd name="connsiteY0" fmla="*/ 0 h 1389888"/>
              <a:gd name="connsiteX1" fmla="*/ 2223821 w 2223821"/>
              <a:gd name="connsiteY1" fmla="*/ 0 h 1389888"/>
              <a:gd name="connsiteX2" fmla="*/ 2223821 w 2223821"/>
              <a:gd name="connsiteY2" fmla="*/ 1209578 h 1389888"/>
              <a:gd name="connsiteX3" fmla="*/ 1235874 w 2223821"/>
              <a:gd name="connsiteY3" fmla="*/ 1209578 h 1389888"/>
              <a:gd name="connsiteX4" fmla="*/ 1111911 w 2223821"/>
              <a:gd name="connsiteY4" fmla="*/ 1389888 h 1389888"/>
              <a:gd name="connsiteX5" fmla="*/ 987948 w 2223821"/>
              <a:gd name="connsiteY5" fmla="*/ 1209578 h 1389888"/>
              <a:gd name="connsiteX6" fmla="*/ 0 w 2223821"/>
              <a:gd name="connsiteY6" fmla="*/ 1209578 h 138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3821" h="1389888">
                <a:moveTo>
                  <a:pt x="0" y="0"/>
                </a:moveTo>
                <a:lnTo>
                  <a:pt x="2223821" y="0"/>
                </a:lnTo>
                <a:lnTo>
                  <a:pt x="2223821" y="1209578"/>
                </a:lnTo>
                <a:lnTo>
                  <a:pt x="1235874" y="1209578"/>
                </a:lnTo>
                <a:lnTo>
                  <a:pt x="1111911" y="1389888"/>
                </a:lnTo>
                <a:lnTo>
                  <a:pt x="987948" y="1209578"/>
                </a:lnTo>
                <a:lnTo>
                  <a:pt x="0" y="1209578"/>
                </a:lnTo>
                <a:close/>
              </a:path>
            </a:pathLst>
          </a:cu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l">
              <a:defRPr/>
            </a:pPr>
            <a:r>
              <a:rPr lang="en-US" altLang="zh-CN" sz="3400" kern="0" spc="400" dirty="0">
                <a:solidFill>
                  <a:prstClr val="white"/>
                </a:solidFill>
                <a:latin typeface="Bernard MT Condensed" pitchFamily="18" charset="0"/>
                <a:ea typeface="华文隶书" pitchFamily="2" charset="-122"/>
                <a:cs typeface="Microsoft New Tai Lue" pitchFamily="34" charset="0"/>
              </a:rPr>
              <a:t>Chapter</a:t>
            </a:r>
            <a:r>
              <a:rPr lang="zh-CN" altLang="en-US" sz="3400" kern="0" spc="400" dirty="0">
                <a:solidFill>
                  <a:prstClr val="white"/>
                </a:solidFill>
                <a:latin typeface="Bernard MT Condensed" pitchFamily="18" charset="0"/>
                <a:ea typeface="华文隶书" pitchFamily="2" charset="-122"/>
                <a:cs typeface="Microsoft New Tai Lue" pitchFamily="34" charset="0"/>
              </a:rPr>
              <a:t>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77500" y="2664000"/>
            <a:ext cx="3086100" cy="2070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/>
            </a:lvl1pPr>
            <a:lvl2pPr marL="536575" indent="0">
              <a:buFont typeface="Arial" pitchFamily="34" charset="0"/>
              <a:buNone/>
              <a:defRPr/>
            </a:lvl2pPr>
            <a:lvl3pPr marL="914400" indent="0">
              <a:buFont typeface="Arial" pitchFamily="34" charset="0"/>
              <a:buNone/>
              <a:defRPr/>
            </a:lvl3pPr>
            <a:lvl4pPr marL="1371600" indent="0">
              <a:buFont typeface="Arial" pitchFamily="34" charset="0"/>
              <a:buNone/>
              <a:defRPr/>
            </a:lvl4pPr>
            <a:lvl5pPr marL="1828800" indent="0">
              <a:buFont typeface="Arial" pitchFamily="34" charset="0"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78700" y="2664000"/>
            <a:ext cx="3086100" cy="2070000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/>
            </a:lvl1pPr>
            <a:lvl2pPr marL="536575" indent="0">
              <a:buFont typeface="Arial" pitchFamily="34" charset="0"/>
              <a:buNone/>
              <a:defRPr/>
            </a:lvl2pPr>
            <a:lvl3pPr marL="914400" indent="0">
              <a:buFont typeface="Arial" pitchFamily="34" charset="0"/>
              <a:buNone/>
              <a:defRPr/>
            </a:lvl3pPr>
            <a:lvl4pPr marL="1371600" indent="0">
              <a:buFont typeface="Arial" pitchFamily="34" charset="0"/>
              <a:buNone/>
              <a:defRPr/>
            </a:lvl4pPr>
            <a:lvl5pPr marL="1828800" indent="0">
              <a:buFont typeface="Arial" pitchFamily="34" charset="0"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072806" y="1470860"/>
            <a:ext cx="2937210" cy="3916280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78121" y="3429001"/>
            <a:ext cx="1182320" cy="1576426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46163" y="1444380"/>
            <a:ext cx="878997" cy="1171996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186000" y="2894400"/>
            <a:ext cx="2713500" cy="1108800"/>
          </a:xfrm>
        </p:spPr>
        <p:txBody>
          <a:bodyPr lIns="90000" tIns="46800" rIns="90000" bIns="46800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69000" y="298800"/>
            <a:ext cx="6561000" cy="648000"/>
          </a:xfrm>
        </p:spPr>
        <p:txBody>
          <a:bodyPr anchor="t" anchorCtr="0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06600" y="2494800"/>
            <a:ext cx="6129000" cy="389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69000" y="961200"/>
            <a:ext cx="6571800" cy="13320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35239" y="365125"/>
            <a:ext cx="1380112" cy="5811838"/>
          </a:xfrm>
        </p:spPr>
        <p:txBody>
          <a:bodyPr vert="eaVert" anchor="ctr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38985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1" y="394155"/>
            <a:ext cx="78866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1" y="1275210"/>
            <a:ext cx="7886699" cy="4992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579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D42A84C8-4BC4-43AB-BD86-AC6D2F1E471C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45794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5794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C815989-F50A-4150-AE3D-50746D0FA5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49580" indent="-449580" algn="l" defTabSz="914400" rtl="0" eaLnBrk="1" latinLnBrk="0" hangingPunct="1">
        <a:lnSpc>
          <a:spcPct val="120000"/>
        </a:lnSpc>
        <a:spcBef>
          <a:spcPts val="1000"/>
        </a:spcBef>
        <a:buClr>
          <a:schemeClr val="accent2"/>
        </a:buClr>
        <a:buSzPct val="80000"/>
        <a:buFont typeface="Wingdings" pitchFamily="2" charset="2"/>
        <a:buChar char="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00" indent="-276225" algn="l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单元一</a:t>
            </a:r>
            <a:r>
              <a:rPr lang="zh-CN" altLang="en-US" dirty="0" smtClean="0">
                <a:latin typeface="方正少儿简体" pitchFamily="65" charset="-122"/>
                <a:ea typeface="方正少儿简体" pitchFamily="65" charset="-122"/>
              </a:rPr>
              <a:t>　</a:t>
            </a:r>
            <a:r>
              <a:rPr lang="en-US" altLang="zh-CN" dirty="0" smtClean="0">
                <a:latin typeface="方正少儿简体" pitchFamily="65" charset="-122"/>
                <a:ea typeface="方正少儿简体" pitchFamily="65" charset="-122"/>
              </a:rPr>
              <a:t/>
            </a:r>
            <a:br>
              <a:rPr lang="en-US" altLang="zh-CN" dirty="0" smtClean="0">
                <a:latin typeface="方正少儿简体" pitchFamily="65" charset="-122"/>
                <a:ea typeface="方正少儿简体" pitchFamily="65" charset="-122"/>
              </a:rPr>
            </a:br>
            <a:r>
              <a:rPr lang="en-US" altLang="zh-CN" dirty="0" smtClean="0">
                <a:latin typeface="方正少儿简体" pitchFamily="65" charset="-122"/>
                <a:ea typeface="方正少儿简体" pitchFamily="65" charset="-122"/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  <a:latin typeface="方正少儿简体" pitchFamily="65" charset="-122"/>
                <a:ea typeface="方正少儿简体" pitchFamily="65" charset="-122"/>
              </a:rPr>
              <a:t>手工概述</a:t>
            </a:r>
            <a:endParaRPr lang="zh-CN" altLang="en-US" dirty="0">
              <a:solidFill>
                <a:schemeClr val="tx1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999439" cy="346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4071942"/>
            <a:ext cx="5548321" cy="2517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第二节 手工与学前教育专业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57158" y="1500174"/>
          <a:ext cx="371477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矩形 6"/>
          <p:cNvSpPr/>
          <p:nvPr/>
        </p:nvSpPr>
        <p:spPr>
          <a:xfrm>
            <a:off x="214282" y="2928934"/>
            <a:ext cx="8501122" cy="1719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幼师手工需要我们善于发现生活中各种材料的美感，运用创意思维和适合的表现技法，创作趣味性强、符合幼儿审美需求的手工作品。因此，我们可以将幼师手工理解为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通过剪切、粘贴、缝纫、编织等各类手工技法，把布料、纸张、绳子等各种综合材料制作成富含艺术性的手工作品，该作品的制作形式称为手工制作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293602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429000"/>
            <a:ext cx="3028945" cy="28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28604"/>
            <a:ext cx="3136215" cy="5846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52"/>
            <a:ext cx="7036061" cy="345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7572428" cy="295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910" y="1071546"/>
            <a:ext cx="3714776" cy="553410"/>
            <a:chOff x="0" y="18093"/>
            <a:chExt cx="3714776" cy="553410"/>
          </a:xfrm>
        </p:grpSpPr>
        <p:sp>
          <p:nvSpPr>
            <p:cNvPr id="3" name="圆角矩形 2"/>
            <p:cNvSpPr/>
            <p:nvPr/>
          </p:nvSpPr>
          <p:spPr>
            <a:xfrm>
              <a:off x="0" y="18093"/>
              <a:ext cx="3714776" cy="55341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27015" y="45108"/>
              <a:ext cx="3660746" cy="4993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solidFill>
                    <a:srgbClr val="7030A0"/>
                  </a:solidFill>
                </a:rPr>
                <a:t>二、幼师手工的分类</a:t>
              </a:r>
              <a:endParaRPr lang="zh-CN" sz="2200" kern="1200" dirty="0">
                <a:solidFill>
                  <a:srgbClr val="7030A0"/>
                </a:solidFill>
              </a:endParaRPr>
            </a:p>
          </p:txBody>
        </p:sp>
      </p:grpSp>
      <p:graphicFrame>
        <p:nvGraphicFramePr>
          <p:cNvPr id="9" name="图示 8"/>
          <p:cNvGraphicFramePr/>
          <p:nvPr/>
        </p:nvGraphicFramePr>
        <p:xfrm>
          <a:off x="571504" y="2143117"/>
          <a:ext cx="8286776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910" y="1071546"/>
            <a:ext cx="3714776" cy="553410"/>
            <a:chOff x="0" y="18093"/>
            <a:chExt cx="3714776" cy="553410"/>
          </a:xfrm>
        </p:grpSpPr>
        <p:sp>
          <p:nvSpPr>
            <p:cNvPr id="3" name="圆角矩形 2"/>
            <p:cNvSpPr/>
            <p:nvPr/>
          </p:nvSpPr>
          <p:spPr>
            <a:xfrm>
              <a:off x="0" y="18093"/>
              <a:ext cx="3714776" cy="55341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27015" y="45108"/>
              <a:ext cx="3660746" cy="4993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 smtClean="0">
                  <a:solidFill>
                    <a:srgbClr val="7030A0"/>
                  </a:solidFill>
                </a:rPr>
                <a:t>三、幼师手工的基本要求</a:t>
              </a:r>
              <a:endParaRPr lang="zh-CN" sz="2200" kern="1200" dirty="0">
                <a:solidFill>
                  <a:srgbClr val="7030A0"/>
                </a:solidFill>
              </a:endParaRPr>
            </a:p>
          </p:txBody>
        </p:sp>
      </p:grpSp>
      <p:graphicFrame>
        <p:nvGraphicFramePr>
          <p:cNvPr id="6" name="图示 5"/>
          <p:cNvGraphicFramePr/>
          <p:nvPr/>
        </p:nvGraphicFramePr>
        <p:xfrm>
          <a:off x="500034" y="1928802"/>
          <a:ext cx="7858180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波形 6"/>
          <p:cNvSpPr/>
          <p:nvPr/>
        </p:nvSpPr>
        <p:spPr>
          <a:xfrm>
            <a:off x="642910" y="428604"/>
            <a:ext cx="2857520" cy="785818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dirty="0" smtClean="0">
                <a:latin typeface="方正平和简体" pitchFamily="65" charset="-122"/>
                <a:ea typeface="方正平和简体" pitchFamily="65" charset="-122"/>
              </a:rPr>
              <a:t>范例欣赏</a:t>
            </a:r>
            <a:endParaRPr lang="zh-CN" altLang="en-US" sz="3200" b="1" dirty="0">
              <a:latin typeface="方正平和简体" pitchFamily="65" charset="-122"/>
              <a:ea typeface="方正平和简体" pitchFamily="65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32194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743088"/>
            <a:ext cx="36290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14488"/>
            <a:ext cx="39909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643050"/>
            <a:ext cx="27717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第三节 幼儿手工活动及其意义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5786" y="2602800"/>
            <a:ext cx="7858180" cy="20700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幼儿手工活动指幼儿徒手或借助安全简单的操作工具，运用折叠、剪切、粘贴、组合等方法把生活中可使用的新材料、废旧材料、自然材料加工形成具有幼儿天真烂漫情感的趣味艺术形象，这一过程就是手工活动。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在幼儿手工活动中，幼儿教师不能以美或丑来评价幼儿手工作品，而应鼓励幼儿大胆创造，描述作品的创作意图，表达幼儿的真实情感。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714348" y="1357298"/>
            <a:ext cx="3714776" cy="55341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矩形 4"/>
          <p:cNvSpPr/>
          <p:nvPr/>
        </p:nvSpPr>
        <p:spPr>
          <a:xfrm>
            <a:off x="785786" y="142873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一、幼儿手工活动的概念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7808907" cy="364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784360"/>
            <a:ext cx="7123105" cy="3073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学 习 目 标</a:t>
            </a:r>
            <a:endParaRPr lang="zh-CN" altLang="en-US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928662" y="1643050"/>
          <a:ext cx="7286676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910" y="1071546"/>
            <a:ext cx="3714776" cy="553410"/>
            <a:chOff x="0" y="18093"/>
            <a:chExt cx="3714776" cy="553410"/>
          </a:xfrm>
        </p:grpSpPr>
        <p:sp>
          <p:nvSpPr>
            <p:cNvPr id="3" name="圆角矩形 2"/>
            <p:cNvSpPr/>
            <p:nvPr/>
          </p:nvSpPr>
          <p:spPr>
            <a:xfrm>
              <a:off x="0" y="18093"/>
              <a:ext cx="3714776" cy="55341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27015" y="45108"/>
              <a:ext cx="3660746" cy="4993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>
                  <a:solidFill>
                    <a:srgbClr val="7030A0"/>
                  </a:solidFill>
                </a:rPr>
                <a:t>二</a:t>
              </a:r>
              <a:r>
                <a:rPr lang="zh-CN" altLang="en-US" sz="2200" dirty="0" smtClean="0">
                  <a:solidFill>
                    <a:srgbClr val="7030A0"/>
                  </a:solidFill>
                </a:rPr>
                <a:t>、幼儿手工活动的意义</a:t>
              </a:r>
              <a:endParaRPr lang="zh-CN" sz="2200" kern="1200" dirty="0">
                <a:solidFill>
                  <a:srgbClr val="7030A0"/>
                </a:solidFill>
              </a:endParaRP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142844" y="2285992"/>
          <a:ext cx="8643998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910" y="428604"/>
            <a:ext cx="4286280" cy="553410"/>
            <a:chOff x="0" y="18093"/>
            <a:chExt cx="3714776" cy="553410"/>
          </a:xfrm>
        </p:grpSpPr>
        <p:sp>
          <p:nvSpPr>
            <p:cNvPr id="3" name="圆角矩形 2"/>
            <p:cNvSpPr/>
            <p:nvPr/>
          </p:nvSpPr>
          <p:spPr>
            <a:xfrm>
              <a:off x="0" y="18093"/>
              <a:ext cx="3714776" cy="55341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圆角矩形 4"/>
            <p:cNvSpPr/>
            <p:nvPr/>
          </p:nvSpPr>
          <p:spPr>
            <a:xfrm>
              <a:off x="27015" y="45108"/>
              <a:ext cx="3660746" cy="4993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200" dirty="0" smtClean="0">
                  <a:solidFill>
                    <a:srgbClr val="7030A0"/>
                  </a:solidFill>
                </a:rPr>
                <a:t>三、幼儿手工活动的基本原则</a:t>
              </a:r>
              <a:endParaRPr lang="zh-CN" sz="2200" kern="1200" dirty="0">
                <a:solidFill>
                  <a:srgbClr val="7030A0"/>
                </a:solidFill>
              </a:endParaRPr>
            </a:p>
          </p:txBody>
        </p:sp>
      </p:grpSp>
      <p:graphicFrame>
        <p:nvGraphicFramePr>
          <p:cNvPr id="6" name="图示 5"/>
          <p:cNvGraphicFramePr/>
          <p:nvPr/>
        </p:nvGraphicFramePr>
        <p:xfrm>
          <a:off x="785786" y="1428736"/>
          <a:ext cx="728667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3214686"/>
            <a:ext cx="659923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785786" y="1428736"/>
          <a:ext cx="728667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3286124"/>
            <a:ext cx="6751637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5214942" y="642918"/>
            <a:ext cx="2714644" cy="1500198"/>
          </a:xfrm>
          <a:prstGeom prst="cloudCallou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43570" y="1000108"/>
            <a:ext cx="1627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  <a:latin typeface="方正平和简体" pitchFamily="65" charset="-122"/>
                <a:ea typeface="方正平和简体" pitchFamily="65" charset="-122"/>
              </a:rPr>
              <a:t>课后实践</a:t>
            </a:r>
            <a:endParaRPr lang="zh-CN" altLang="en-US" sz="2800" dirty="0">
              <a:solidFill>
                <a:srgbClr val="FFFF00"/>
              </a:solidFill>
              <a:latin typeface="方正平和简体" pitchFamily="65" charset="-122"/>
              <a:ea typeface="方正平和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414" y="2428868"/>
            <a:ext cx="621509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．找一找身边的可用的手工材料，写下它们的名字并进行整理分类。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．观察身边的手工艺术品，说一说它的艺术表现形式。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．收集资料，寻找我国历史上具有时代特色的手工艺术品，说一说它的工艺、材料及艺术特点。</a:t>
            </a:r>
            <a:endParaRPr lang="zh-CN" altLang="en-US" sz="20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第一节 手工溯源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143932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3286124"/>
            <a:ext cx="2256303" cy="195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3286124"/>
            <a:ext cx="2553098" cy="1895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282" y="714356"/>
            <a:ext cx="8643998" cy="1199250"/>
            <a:chOff x="0" y="1395039"/>
            <a:chExt cx="8643998" cy="1199250"/>
          </a:xfrm>
          <a:scene3d>
            <a:camera prst="orthographicFront"/>
            <a:lightRig rig="flat" dir="t"/>
          </a:scene3d>
        </p:grpSpPr>
        <p:sp>
          <p:nvSpPr>
            <p:cNvPr id="5" name="圆角矩形 4"/>
            <p:cNvSpPr/>
            <p:nvPr/>
          </p:nvSpPr>
          <p:spPr>
            <a:xfrm>
              <a:off x="0" y="1395039"/>
              <a:ext cx="8643998" cy="1199250"/>
            </a:xfrm>
            <a:prstGeom prst="round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-1182477"/>
                <a:satOff val="9022"/>
                <a:lumOff val="10781"/>
                <a:alphaOff val="0"/>
              </a:schemeClr>
            </a:fillRef>
            <a:effectRef idx="1">
              <a:schemeClr val="accent3">
                <a:hueOff val="-1182477"/>
                <a:satOff val="9022"/>
                <a:lumOff val="10781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圆角矩形 4"/>
            <p:cNvSpPr/>
            <p:nvPr/>
          </p:nvSpPr>
          <p:spPr>
            <a:xfrm>
              <a:off x="58543" y="1453582"/>
              <a:ext cx="8526912" cy="108216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l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1600" kern="1200" dirty="0" smtClean="0"/>
                <a:t>进入农业社会后，出现了大量手工制造的房屋、车船、器具等工艺，手工制品围绕着人们的衣食住行而繁荣昌盛。随着人们对材料的不断挖掘，自然中的泥料、木材、石头、丝绸、金银铜铁等材料的使用丰富了手工的成品形态，人们的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泥塑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瓷艺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漆艺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纺织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建构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铸造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雕刻</a:t>
              </a:r>
              <a:r>
                <a:rPr lang="zh-CN" sz="1600" kern="1200" dirty="0" smtClean="0"/>
                <a:t>、</a:t>
              </a:r>
              <a:r>
                <a:rPr lang="zh-CN" sz="1600" kern="1200" dirty="0" smtClean="0">
                  <a:solidFill>
                    <a:srgbClr val="FF0000"/>
                  </a:solidFill>
                </a:rPr>
                <a:t>编织</a:t>
              </a:r>
              <a:r>
                <a:rPr lang="zh-CN" sz="1600" kern="1200" dirty="0" smtClean="0"/>
                <a:t>等制造工艺越发精湛，逐步形成传统的手工艺体系，见证着人类文明辉煌发展的历史。</a:t>
              </a:r>
              <a:endParaRPr lang="zh-CN" sz="1600" kern="1200" dirty="0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357430"/>
            <a:ext cx="3083016" cy="201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357430"/>
            <a:ext cx="2566990" cy="159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4500570"/>
            <a:ext cx="5000660" cy="1827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642918"/>
            <a:ext cx="3174465" cy="281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672372"/>
            <a:ext cx="2000264" cy="257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3714752"/>
            <a:ext cx="4357718" cy="260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714348" y="857232"/>
          <a:ext cx="7500990" cy="1477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857496"/>
            <a:ext cx="3424238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2786058"/>
            <a:ext cx="3929090" cy="294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2071670" y="59293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剪纸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00892" y="585789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刺绣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8604"/>
            <a:ext cx="3000396" cy="240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00042"/>
            <a:ext cx="3077374" cy="2309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429000"/>
            <a:ext cx="3357586" cy="25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357562"/>
            <a:ext cx="3282264" cy="245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071670" y="28574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纺织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15074" y="29289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面塑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71670" y="607220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棕编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29388" y="60007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泥塑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627031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00496" y="478632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蜡染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571472" y="857232"/>
          <a:ext cx="7643866" cy="1754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857496"/>
            <a:ext cx="8532813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13824"/>
  <p:tag name="MH_LIBRARY" val="GRAPHIC"/>
  <p:tag name="MH_ORDER" val="Freeform 10"/>
</p:tagLst>
</file>

<file path=ppt/theme/theme1.xml><?xml version="1.0" encoding="utf-8"?>
<a:theme xmlns:a="http://schemas.openxmlformats.org/drawingml/2006/main" name="1_Office 主题">
  <a:themeElements>
    <a:clrScheme name="自定义 103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2CBEBB"/>
      </a:accent1>
      <a:accent2>
        <a:srgbClr val="40D096"/>
      </a:accent2>
      <a:accent3>
        <a:srgbClr val="CAD40A"/>
      </a:accent3>
      <a:accent4>
        <a:srgbClr val="FFBE16"/>
      </a:accent4>
      <a:accent5>
        <a:srgbClr val="FF7F41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第一章  经济法概述</Template>
  <TotalTime>234</TotalTime>
  <Words>1059</Words>
  <Application>Microsoft Office PowerPoint</Application>
  <PresentationFormat>全屏显示(4:3)</PresentationFormat>
  <Paragraphs>46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1_Office 主题</vt:lpstr>
      <vt:lpstr>单元一　  手工概述</vt:lpstr>
      <vt:lpstr>学 习 目 标</vt:lpstr>
      <vt:lpstr>第一节 手工溯源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第二节 手工与学前教育专业</vt:lpstr>
      <vt:lpstr>幻灯片 12</vt:lpstr>
      <vt:lpstr>幻灯片 13</vt:lpstr>
      <vt:lpstr>幻灯片 14</vt:lpstr>
      <vt:lpstr>幻灯片 15</vt:lpstr>
      <vt:lpstr>幻灯片 16</vt:lpstr>
      <vt:lpstr>幻灯片 17</vt:lpstr>
      <vt:lpstr>第三节 幼儿手工活动及其意义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18</cp:revision>
  <dcterms:created xsi:type="dcterms:W3CDTF">2018-06-10T09:23:03Z</dcterms:created>
  <dcterms:modified xsi:type="dcterms:W3CDTF">2018-06-13T11:12:13Z</dcterms:modified>
</cp:coreProperties>
</file>