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58"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8" r:id="rId23"/>
    <p:sldId id="279" r:id="rId24"/>
    <p:sldId id="280" r:id="rId25"/>
    <p:sldId id="281" r:id="rId26"/>
    <p:sldId id="282" r:id="rId2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5" d="100"/>
          <a:sy n="85" d="100"/>
        </p:scale>
        <p:origin x="-1122"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7285C0D-4895-4E37-A3C4-AA7E8B91CACB}"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zh-CN" altLang="en-US"/>
        </a:p>
      </dgm:t>
    </dgm:pt>
    <dgm:pt modelId="{9BC1011B-8910-415B-A5CA-9A65E0767F7E}">
      <dgm:prSet custT="1">
        <dgm:style>
          <a:lnRef idx="3">
            <a:schemeClr val="lt1"/>
          </a:lnRef>
          <a:fillRef idx="1">
            <a:schemeClr val="accent4"/>
          </a:fillRef>
          <a:effectRef idx="1">
            <a:schemeClr val="accent4"/>
          </a:effectRef>
          <a:fontRef idx="minor">
            <a:schemeClr val="lt1"/>
          </a:fontRef>
        </dgm:style>
      </dgm:prSet>
      <dgm:spPr/>
      <dgm:t>
        <a:bodyPr/>
        <a:lstStyle/>
        <a:p>
          <a:pPr algn="ctr" rtl="0"/>
          <a:r>
            <a:rPr lang="zh-CN" altLang="en-US" sz="2800" b="1" dirty="0" smtClean="0">
              <a:latin typeface="方正粗圆简体" pitchFamily="2" charset="-122"/>
              <a:ea typeface="方正粗圆简体" pitchFamily="2" charset="-122"/>
            </a:rPr>
            <a:t>学习目标</a:t>
          </a:r>
          <a:endParaRPr lang="zh-CN" altLang="en-US" sz="2800" dirty="0">
            <a:latin typeface="方正粗圆简体" pitchFamily="2" charset="-122"/>
            <a:ea typeface="方正粗圆简体" pitchFamily="2" charset="-122"/>
          </a:endParaRPr>
        </a:p>
      </dgm:t>
    </dgm:pt>
    <dgm:pt modelId="{9461371A-5004-4CCF-B92A-F558BAD0F1D8}" type="parTrans" cxnId="{69C835A0-31BB-4D43-91CA-EE2E80631799}">
      <dgm:prSet/>
      <dgm:spPr/>
      <dgm:t>
        <a:bodyPr/>
        <a:lstStyle/>
        <a:p>
          <a:endParaRPr lang="zh-CN" altLang="en-US"/>
        </a:p>
      </dgm:t>
    </dgm:pt>
    <dgm:pt modelId="{4A46250C-41F1-42FB-9BBF-61586156BC22}" type="sibTrans" cxnId="{69C835A0-31BB-4D43-91CA-EE2E80631799}">
      <dgm:prSet/>
      <dgm:spPr/>
      <dgm:t>
        <a:bodyPr/>
        <a:lstStyle/>
        <a:p>
          <a:endParaRPr lang="zh-CN" altLang="en-US"/>
        </a:p>
      </dgm:t>
    </dgm:pt>
    <dgm:pt modelId="{CE9F727D-59D3-4933-9C08-76DF49947A8C}" type="pres">
      <dgm:prSet presAssocID="{07285C0D-4895-4E37-A3C4-AA7E8B91CACB}" presName="linear" presStyleCnt="0">
        <dgm:presLayoutVars>
          <dgm:animLvl val="lvl"/>
          <dgm:resizeHandles val="exact"/>
        </dgm:presLayoutVars>
      </dgm:prSet>
      <dgm:spPr/>
    </dgm:pt>
    <dgm:pt modelId="{656CCC9B-7965-4F66-AEC1-E8C1B13CE73B}" type="pres">
      <dgm:prSet presAssocID="{9BC1011B-8910-415B-A5CA-9A65E0767F7E}" presName="parentText" presStyleLbl="node1" presStyleIdx="0" presStyleCnt="1">
        <dgm:presLayoutVars>
          <dgm:chMax val="0"/>
          <dgm:bulletEnabled val="1"/>
        </dgm:presLayoutVars>
      </dgm:prSet>
      <dgm:spPr/>
    </dgm:pt>
  </dgm:ptLst>
  <dgm:cxnLst>
    <dgm:cxn modelId="{008E77E4-3888-4C52-99C7-637426401AD1}" type="presOf" srcId="{9BC1011B-8910-415B-A5CA-9A65E0767F7E}" destId="{656CCC9B-7965-4F66-AEC1-E8C1B13CE73B}" srcOrd="0" destOrd="0" presId="urn:microsoft.com/office/officeart/2005/8/layout/vList2"/>
    <dgm:cxn modelId="{69C835A0-31BB-4D43-91CA-EE2E80631799}" srcId="{07285C0D-4895-4E37-A3C4-AA7E8B91CACB}" destId="{9BC1011B-8910-415B-A5CA-9A65E0767F7E}" srcOrd="0" destOrd="0" parTransId="{9461371A-5004-4CCF-B92A-F558BAD0F1D8}" sibTransId="{4A46250C-41F1-42FB-9BBF-61586156BC22}"/>
    <dgm:cxn modelId="{1635C13E-A2B1-46F1-A650-EFA690FAD99B}" type="presOf" srcId="{07285C0D-4895-4E37-A3C4-AA7E8B91CACB}" destId="{CE9F727D-59D3-4933-9C08-76DF49947A8C}" srcOrd="0" destOrd="0" presId="urn:microsoft.com/office/officeart/2005/8/layout/vList2"/>
    <dgm:cxn modelId="{795E13A4-C758-4921-ADB2-38D4B70E2B09}" type="presParOf" srcId="{CE9F727D-59D3-4933-9C08-76DF49947A8C}" destId="{656CCC9B-7965-4F66-AEC1-E8C1B13CE73B}" srcOrd="0" destOrd="0" presId="urn:microsoft.com/office/officeart/2005/8/layout/vList2"/>
  </dgm:cxnLst>
  <dgm:bg/>
  <dgm:whole/>
</dgm:dataModel>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3909A41-6B7E-4D61-AD2C-67836CAB1FA7}" type="datetimeFigureOut">
              <a:rPr lang="zh-CN" altLang="en-US" smtClean="0"/>
              <a:t>2018-6-13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BE60564-367E-4FE9-9011-E0B4F08E7E8D}"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3909A41-6B7E-4D61-AD2C-67836CAB1FA7}" type="datetimeFigureOut">
              <a:rPr lang="zh-CN" altLang="en-US" smtClean="0"/>
              <a:t>2018-6-13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BE60564-367E-4FE9-9011-E0B4F08E7E8D}"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3909A41-6B7E-4D61-AD2C-67836CAB1FA7}" type="datetimeFigureOut">
              <a:rPr lang="zh-CN" altLang="en-US" smtClean="0"/>
              <a:t>2018-6-13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BE60564-367E-4FE9-9011-E0B4F08E7E8D}"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3909A41-6B7E-4D61-AD2C-67836CAB1FA7}" type="datetimeFigureOut">
              <a:rPr lang="zh-CN" altLang="en-US" smtClean="0"/>
              <a:t>2018-6-13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BE60564-367E-4FE9-9011-E0B4F08E7E8D}"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3909A41-6B7E-4D61-AD2C-67836CAB1FA7}" type="datetimeFigureOut">
              <a:rPr lang="zh-CN" altLang="en-US" smtClean="0"/>
              <a:t>2018-6-13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BE60564-367E-4FE9-9011-E0B4F08E7E8D}"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3909A41-6B7E-4D61-AD2C-67836CAB1FA7}" type="datetimeFigureOut">
              <a:rPr lang="zh-CN" altLang="en-US" smtClean="0"/>
              <a:t>2018-6-13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BE60564-367E-4FE9-9011-E0B4F08E7E8D}"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3909A41-6B7E-4D61-AD2C-67836CAB1FA7}" type="datetimeFigureOut">
              <a:rPr lang="zh-CN" altLang="en-US" smtClean="0"/>
              <a:t>2018-6-13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BE60564-367E-4FE9-9011-E0B4F08E7E8D}"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3909A41-6B7E-4D61-AD2C-67836CAB1FA7}" type="datetimeFigureOut">
              <a:rPr lang="zh-CN" altLang="en-US" smtClean="0"/>
              <a:t>2018-6-13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BE60564-367E-4FE9-9011-E0B4F08E7E8D}"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3909A41-6B7E-4D61-AD2C-67836CAB1FA7}" type="datetimeFigureOut">
              <a:rPr lang="zh-CN" altLang="en-US" smtClean="0"/>
              <a:t>2018-6-13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BE60564-367E-4FE9-9011-E0B4F08E7E8D}"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3909A41-6B7E-4D61-AD2C-67836CAB1FA7}" type="datetimeFigureOut">
              <a:rPr lang="zh-CN" altLang="en-US" smtClean="0"/>
              <a:t>2018-6-13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BE60564-367E-4FE9-9011-E0B4F08E7E8D}"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3909A41-6B7E-4D61-AD2C-67836CAB1FA7}" type="datetimeFigureOut">
              <a:rPr lang="zh-CN" altLang="en-US" smtClean="0"/>
              <a:t>2018-6-13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BE60564-367E-4FE9-9011-E0B4F08E7E8D}"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909A41-6B7E-4D61-AD2C-67836CAB1FA7}" type="datetimeFigureOut">
              <a:rPr lang="zh-CN" altLang="en-US" smtClean="0"/>
              <a:t>2018-6-13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E60564-367E-4FE9-9011-E0B4F08E7E8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solidFill>
                  <a:srgbClr val="FF0000"/>
                </a:solidFill>
                <a:latin typeface="方正粗圆简体" pitchFamily="2" charset="-122"/>
                <a:ea typeface="方正粗圆简体" pitchFamily="2" charset="-122"/>
              </a:rPr>
              <a:t>单元六</a:t>
            </a:r>
            <a:r>
              <a:rPr lang="zh-CN" altLang="en-US" dirty="0">
                <a:latin typeface="方正粗圆简体" pitchFamily="2" charset="-122"/>
                <a:ea typeface="方正粗圆简体" pitchFamily="2" charset="-122"/>
              </a:rPr>
              <a:t> 　 </a:t>
            </a:r>
            <a:r>
              <a:rPr lang="en-US" altLang="zh-CN" dirty="0" smtClean="0">
                <a:latin typeface="方正粗圆简体" pitchFamily="2" charset="-122"/>
                <a:ea typeface="方正粗圆简体" pitchFamily="2" charset="-122"/>
              </a:rPr>
              <a:t/>
            </a:r>
            <a:br>
              <a:rPr lang="en-US" altLang="zh-CN" dirty="0" smtClean="0">
                <a:latin typeface="方正粗圆简体" pitchFamily="2" charset="-122"/>
                <a:ea typeface="方正粗圆简体" pitchFamily="2" charset="-122"/>
              </a:rPr>
            </a:br>
            <a:r>
              <a:rPr lang="zh-CN" altLang="en-US" dirty="0" smtClean="0">
                <a:latin typeface="方正粗圆简体" pitchFamily="2" charset="-122"/>
                <a:ea typeface="方正粗圆简体" pitchFamily="2" charset="-122"/>
              </a:rPr>
              <a:t>手工</a:t>
            </a:r>
            <a:r>
              <a:rPr lang="zh-CN" altLang="en-US" dirty="0">
                <a:latin typeface="方正粗圆简体" pitchFamily="2" charset="-122"/>
                <a:ea typeface="方正粗圆简体" pitchFamily="2" charset="-122"/>
              </a:rPr>
              <a:t>与幼儿园教学应用</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0034" y="500042"/>
            <a:ext cx="2646878" cy="461665"/>
          </a:xfrm>
          <a:prstGeom prst="rect">
            <a:avLst/>
          </a:prstGeom>
        </p:spPr>
        <p:txBody>
          <a:bodyPr wrap="none">
            <a:spAutoFit/>
          </a:bodyPr>
          <a:lstStyle/>
          <a:p>
            <a:r>
              <a:rPr lang="zh-CN" altLang="en-US" sz="2400" dirty="0">
                <a:solidFill>
                  <a:srgbClr val="FF0000"/>
                </a:solidFill>
                <a:latin typeface="黑体" pitchFamily="2" charset="-122"/>
                <a:ea typeface="黑体" pitchFamily="2" charset="-122"/>
              </a:rPr>
              <a:t>三、体育类玩教具</a:t>
            </a:r>
          </a:p>
        </p:txBody>
      </p:sp>
      <p:sp>
        <p:nvSpPr>
          <p:cNvPr id="3" name="矩形 2"/>
          <p:cNvSpPr/>
          <p:nvPr/>
        </p:nvSpPr>
        <p:spPr>
          <a:xfrm>
            <a:off x="642910" y="1214422"/>
            <a:ext cx="7215238" cy="646331"/>
          </a:xfrm>
          <a:prstGeom prst="rect">
            <a:avLst/>
          </a:prstGeom>
        </p:spPr>
        <p:txBody>
          <a:bodyPr wrap="square">
            <a:spAutoFit/>
          </a:bodyPr>
          <a:lstStyle/>
          <a:p>
            <a:r>
              <a:rPr lang="zh-CN" altLang="en-US" dirty="0"/>
              <a:t>体育类玩教具主要是教师利用一些自然材料或废旧材料制作一些大型或小型玩教具， 锻炼幼儿的平衡能力、攀爬能力等运动方面的能力。</a:t>
            </a:r>
          </a:p>
        </p:txBody>
      </p:sp>
      <p:pic>
        <p:nvPicPr>
          <p:cNvPr id="6146" name="Picture 2"/>
          <p:cNvPicPr>
            <a:picLocks noChangeAspect="1" noChangeArrowheads="1"/>
          </p:cNvPicPr>
          <p:nvPr/>
        </p:nvPicPr>
        <p:blipFill>
          <a:blip r:embed="rId2"/>
          <a:srcRect/>
          <a:stretch>
            <a:fillRect/>
          </a:stretch>
        </p:blipFill>
        <p:spPr bwMode="auto">
          <a:xfrm>
            <a:off x="1071538" y="2500306"/>
            <a:ext cx="7027863" cy="2714625"/>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928662" y="928670"/>
            <a:ext cx="7399337" cy="2333625"/>
          </a:xfrm>
          <a:prstGeom prst="rect">
            <a:avLst/>
          </a:prstGeom>
          <a:noFill/>
          <a:ln w="9525">
            <a:noFill/>
            <a:miter lim="800000"/>
            <a:headEnd/>
            <a:tailEnd/>
          </a:ln>
          <a:effectLst/>
        </p:spPr>
      </p:pic>
      <p:pic>
        <p:nvPicPr>
          <p:cNvPr id="7171" name="Picture 3"/>
          <p:cNvPicPr>
            <a:picLocks noChangeAspect="1" noChangeArrowheads="1"/>
          </p:cNvPicPr>
          <p:nvPr/>
        </p:nvPicPr>
        <p:blipFill>
          <a:blip r:embed="rId3"/>
          <a:srcRect/>
          <a:stretch>
            <a:fillRect/>
          </a:stretch>
        </p:blipFill>
        <p:spPr bwMode="auto">
          <a:xfrm>
            <a:off x="928662" y="3571876"/>
            <a:ext cx="7427913" cy="2695575"/>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73179" y="500042"/>
            <a:ext cx="6370655" cy="523220"/>
          </a:xfrm>
          <a:prstGeom prst="rect">
            <a:avLst/>
          </a:prstGeom>
        </p:spPr>
        <p:txBody>
          <a:bodyPr wrap="none">
            <a:spAutoFit/>
          </a:bodyPr>
          <a:lstStyle/>
          <a:p>
            <a:r>
              <a:rPr lang="zh-CN" altLang="en-US" sz="2800" dirty="0">
                <a:solidFill>
                  <a:srgbClr val="0070C0"/>
                </a:solidFill>
                <a:latin typeface="方正粗圆简体" pitchFamily="2" charset="-122"/>
                <a:ea typeface="方正粗圆简体" pitchFamily="2" charset="-122"/>
              </a:rPr>
              <a:t>第二节 手工在幼儿园环境布置中的运用</a:t>
            </a:r>
          </a:p>
        </p:txBody>
      </p:sp>
      <p:sp>
        <p:nvSpPr>
          <p:cNvPr id="3" name="矩形 2"/>
          <p:cNvSpPr/>
          <p:nvPr/>
        </p:nvSpPr>
        <p:spPr>
          <a:xfrm>
            <a:off x="714348" y="1500174"/>
            <a:ext cx="2646878" cy="461665"/>
          </a:xfrm>
          <a:prstGeom prst="rect">
            <a:avLst/>
          </a:prstGeom>
        </p:spPr>
        <p:txBody>
          <a:bodyPr wrap="none">
            <a:spAutoFit/>
          </a:bodyPr>
          <a:lstStyle/>
          <a:p>
            <a:r>
              <a:rPr lang="zh-CN" altLang="en-US" sz="2400" dirty="0">
                <a:solidFill>
                  <a:srgbClr val="FF0000"/>
                </a:solidFill>
                <a:latin typeface="黑体" pitchFamily="2" charset="-122"/>
                <a:ea typeface="黑体" pitchFamily="2" charset="-122"/>
              </a:rPr>
              <a:t>一、班级区域环境</a:t>
            </a:r>
          </a:p>
        </p:txBody>
      </p:sp>
      <p:sp>
        <p:nvSpPr>
          <p:cNvPr id="4" name="矩形 3"/>
          <p:cNvSpPr/>
          <p:nvPr/>
        </p:nvSpPr>
        <p:spPr>
          <a:xfrm>
            <a:off x="642911" y="2214554"/>
            <a:ext cx="7429551" cy="1200329"/>
          </a:xfrm>
          <a:prstGeom prst="rect">
            <a:avLst/>
          </a:prstGeom>
        </p:spPr>
        <p:txBody>
          <a:bodyPr wrap="square">
            <a:spAutoFit/>
          </a:bodyPr>
          <a:lstStyle/>
          <a:p>
            <a:r>
              <a:rPr lang="zh-CN" altLang="en-US" dirty="0"/>
              <a:t>幼儿园班级一般分为多个区域，如</a:t>
            </a:r>
            <a:r>
              <a:rPr lang="zh-CN" altLang="en-US" b="1" dirty="0">
                <a:solidFill>
                  <a:srgbClr val="FF0000"/>
                </a:solidFill>
              </a:rPr>
              <a:t>活动</a:t>
            </a:r>
            <a:r>
              <a:rPr lang="zh-CN" altLang="en-US" b="1" dirty="0" smtClean="0">
                <a:solidFill>
                  <a:srgbClr val="FF0000"/>
                </a:solidFill>
              </a:rPr>
              <a:t>区</a:t>
            </a:r>
            <a:r>
              <a:rPr lang="zh-CN" altLang="en-US" dirty="0"/>
              <a:t>、</a:t>
            </a:r>
            <a:r>
              <a:rPr lang="zh-CN" altLang="en-US" b="1" dirty="0" smtClean="0">
                <a:solidFill>
                  <a:srgbClr val="FF0000"/>
                </a:solidFill>
              </a:rPr>
              <a:t>表演区</a:t>
            </a:r>
            <a:r>
              <a:rPr lang="zh-CN" altLang="en-US" dirty="0" smtClean="0"/>
              <a:t>、美工</a:t>
            </a:r>
            <a:r>
              <a:rPr lang="zh-CN" altLang="en-US" dirty="0"/>
              <a:t>区</a:t>
            </a:r>
            <a:r>
              <a:rPr lang="zh-CN" altLang="en-US" dirty="0" smtClean="0"/>
              <a:t>、</a:t>
            </a:r>
            <a:r>
              <a:rPr lang="zh-CN" altLang="en-US" dirty="0"/>
              <a:t>建构区、</a:t>
            </a:r>
            <a:r>
              <a:rPr lang="zh-CN" altLang="en-US" b="1" dirty="0">
                <a:solidFill>
                  <a:srgbClr val="FF0000"/>
                </a:solidFill>
              </a:rPr>
              <a:t>益智</a:t>
            </a:r>
            <a:r>
              <a:rPr lang="zh-CN" altLang="en-US" b="1" dirty="0" smtClean="0">
                <a:solidFill>
                  <a:srgbClr val="FF0000"/>
                </a:solidFill>
              </a:rPr>
              <a:t>区</a:t>
            </a:r>
            <a:r>
              <a:rPr lang="zh-CN" altLang="en-US" dirty="0" smtClean="0"/>
              <a:t>等</a:t>
            </a:r>
            <a:r>
              <a:rPr lang="zh-CN" altLang="en-US" dirty="0"/>
              <a:t>。不同区域因为功能不同，环境创设时教师</a:t>
            </a:r>
            <a:r>
              <a:rPr lang="zh-CN" altLang="en-US" dirty="0" smtClean="0"/>
              <a:t>选择</a:t>
            </a:r>
            <a:r>
              <a:rPr lang="zh-CN" altLang="en-US" dirty="0"/>
              <a:t>的材料或</a:t>
            </a:r>
            <a:r>
              <a:rPr lang="zh-CN" altLang="en-US" dirty="0" smtClean="0"/>
              <a:t>内容也不同。</a:t>
            </a:r>
            <a:r>
              <a:rPr lang="zh-CN" altLang="en-US" dirty="0"/>
              <a:t>另外教师在创设区域环境时，也会考虑幼儿的年龄特点选择合适的色彩和材料。</a:t>
            </a:r>
          </a:p>
        </p:txBody>
      </p:sp>
      <p:pic>
        <p:nvPicPr>
          <p:cNvPr id="8194" name="Picture 2"/>
          <p:cNvPicPr>
            <a:picLocks noChangeAspect="1" noChangeArrowheads="1"/>
          </p:cNvPicPr>
          <p:nvPr/>
        </p:nvPicPr>
        <p:blipFill>
          <a:blip r:embed="rId2"/>
          <a:srcRect/>
          <a:stretch>
            <a:fillRect/>
          </a:stretch>
        </p:blipFill>
        <p:spPr bwMode="auto">
          <a:xfrm>
            <a:off x="2500298" y="3413101"/>
            <a:ext cx="4214842" cy="3444899"/>
          </a:xfrm>
          <a:prstGeom prst="rect">
            <a:avLst/>
          </a:prstGeom>
          <a:noFill/>
          <a:ln w="9525">
            <a:noFill/>
            <a:miter lim="800000"/>
            <a:headEnd/>
            <a:tailEnd/>
          </a:ln>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srcRect/>
          <a:stretch>
            <a:fillRect/>
          </a:stretch>
        </p:blipFill>
        <p:spPr bwMode="auto">
          <a:xfrm>
            <a:off x="500034" y="1714488"/>
            <a:ext cx="8240203" cy="3500451"/>
          </a:xfrm>
          <a:prstGeom prst="rect">
            <a:avLst/>
          </a:prstGeom>
          <a:noFill/>
          <a:ln w="9525">
            <a:noFill/>
            <a:miter lim="800000"/>
            <a:headEnd/>
            <a:tailEnd/>
          </a:ln>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71472" y="642918"/>
            <a:ext cx="3262432" cy="461665"/>
          </a:xfrm>
          <a:prstGeom prst="rect">
            <a:avLst/>
          </a:prstGeom>
        </p:spPr>
        <p:txBody>
          <a:bodyPr wrap="none">
            <a:spAutoFit/>
          </a:bodyPr>
          <a:lstStyle/>
          <a:p>
            <a:r>
              <a:rPr lang="zh-CN" altLang="en-US" sz="2400" dirty="0">
                <a:solidFill>
                  <a:srgbClr val="FF0000"/>
                </a:solidFill>
                <a:latin typeface="黑体" pitchFamily="2" charset="-122"/>
                <a:ea typeface="黑体" pitchFamily="2" charset="-122"/>
              </a:rPr>
              <a:t>二、班级主题墙面装饰</a:t>
            </a:r>
          </a:p>
        </p:txBody>
      </p:sp>
      <p:sp>
        <p:nvSpPr>
          <p:cNvPr id="3" name="矩形 2"/>
          <p:cNvSpPr/>
          <p:nvPr/>
        </p:nvSpPr>
        <p:spPr>
          <a:xfrm>
            <a:off x="857224" y="1357298"/>
            <a:ext cx="6929486" cy="1477328"/>
          </a:xfrm>
          <a:prstGeom prst="rect">
            <a:avLst/>
          </a:prstGeom>
        </p:spPr>
        <p:txBody>
          <a:bodyPr wrap="square">
            <a:spAutoFit/>
          </a:bodyPr>
          <a:lstStyle/>
          <a:p>
            <a:r>
              <a:rPr lang="zh-CN" altLang="en-US" dirty="0"/>
              <a:t>幼儿园班级主题墙一般会结合本班级开展的主题活动内容，将幼儿的美术作品或过程性成果进行展示，如季节主题、动物主题、节日主题等。可以将幼儿的绘画作品、手工作品、照片等通过拼贴、剪贴、撕贴等不同方式进行展示，创设出与当前幼儿活动主题相关的背景墙。</a:t>
            </a:r>
          </a:p>
        </p:txBody>
      </p:sp>
      <p:pic>
        <p:nvPicPr>
          <p:cNvPr id="10242" name="Picture 2"/>
          <p:cNvPicPr>
            <a:picLocks noChangeAspect="1" noChangeArrowheads="1"/>
          </p:cNvPicPr>
          <p:nvPr/>
        </p:nvPicPr>
        <p:blipFill>
          <a:blip r:embed="rId2"/>
          <a:srcRect/>
          <a:stretch>
            <a:fillRect/>
          </a:stretch>
        </p:blipFill>
        <p:spPr bwMode="auto">
          <a:xfrm>
            <a:off x="1357290" y="2928934"/>
            <a:ext cx="6205555" cy="3749660"/>
          </a:xfrm>
          <a:prstGeom prst="rect">
            <a:avLst/>
          </a:prstGeom>
          <a:noFill/>
          <a:ln w="9525">
            <a:noFill/>
            <a:miter lim="800000"/>
            <a:headEnd/>
            <a:tailEnd/>
          </a:ln>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srcRect/>
          <a:stretch>
            <a:fillRect/>
          </a:stretch>
        </p:blipFill>
        <p:spPr bwMode="auto">
          <a:xfrm>
            <a:off x="862013" y="747713"/>
            <a:ext cx="7418387" cy="5362575"/>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srcRect/>
          <a:stretch>
            <a:fillRect/>
          </a:stretch>
        </p:blipFill>
        <p:spPr bwMode="auto">
          <a:xfrm>
            <a:off x="1047750" y="657225"/>
            <a:ext cx="7046913" cy="5543550"/>
          </a:xfrm>
          <a:prstGeom prst="rect">
            <a:avLst/>
          </a:prstGeom>
          <a:noFill/>
          <a:ln w="9525">
            <a:noFill/>
            <a:miter lim="800000"/>
            <a:headEnd/>
            <a:tailEnd/>
          </a:ln>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4348" y="571480"/>
            <a:ext cx="4493538" cy="461665"/>
          </a:xfrm>
          <a:prstGeom prst="rect">
            <a:avLst/>
          </a:prstGeom>
        </p:spPr>
        <p:txBody>
          <a:bodyPr wrap="none">
            <a:spAutoFit/>
          </a:bodyPr>
          <a:lstStyle/>
          <a:p>
            <a:r>
              <a:rPr lang="zh-CN" altLang="en-US" sz="2400" dirty="0">
                <a:solidFill>
                  <a:srgbClr val="FF0000"/>
                </a:solidFill>
                <a:latin typeface="黑体" pitchFamily="2" charset="-122"/>
                <a:ea typeface="黑体" pitchFamily="2" charset="-122"/>
              </a:rPr>
              <a:t>三、幼儿园室外环境创设的实例</a:t>
            </a:r>
          </a:p>
        </p:txBody>
      </p:sp>
      <p:sp>
        <p:nvSpPr>
          <p:cNvPr id="3" name="矩形 2"/>
          <p:cNvSpPr/>
          <p:nvPr/>
        </p:nvSpPr>
        <p:spPr>
          <a:xfrm>
            <a:off x="500034" y="1142984"/>
            <a:ext cx="1800493" cy="369332"/>
          </a:xfrm>
          <a:prstGeom prst="rect">
            <a:avLst/>
          </a:prstGeom>
        </p:spPr>
        <p:txBody>
          <a:bodyPr wrap="none">
            <a:spAutoFit/>
          </a:bodyPr>
          <a:lstStyle/>
          <a:p>
            <a:r>
              <a:rPr lang="zh-CN" altLang="en-US" b="1" dirty="0">
                <a:solidFill>
                  <a:srgbClr val="00B050"/>
                </a:solidFill>
              </a:rPr>
              <a:t>（一）走廊环境</a:t>
            </a:r>
          </a:p>
        </p:txBody>
      </p:sp>
      <p:pic>
        <p:nvPicPr>
          <p:cNvPr id="13314" name="Picture 2"/>
          <p:cNvPicPr>
            <a:picLocks noChangeAspect="1" noChangeArrowheads="1"/>
          </p:cNvPicPr>
          <p:nvPr/>
        </p:nvPicPr>
        <p:blipFill>
          <a:blip r:embed="rId2"/>
          <a:srcRect/>
          <a:stretch>
            <a:fillRect/>
          </a:stretch>
        </p:blipFill>
        <p:spPr bwMode="auto">
          <a:xfrm>
            <a:off x="928662" y="1928802"/>
            <a:ext cx="7304087" cy="3790950"/>
          </a:xfrm>
          <a:prstGeom prst="rect">
            <a:avLst/>
          </a:prstGeom>
          <a:noFill/>
          <a:ln w="9525">
            <a:noFill/>
            <a:miter lim="800000"/>
            <a:headEnd/>
            <a:tailEnd/>
          </a:ln>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1538" y="642918"/>
            <a:ext cx="6572296" cy="923330"/>
          </a:xfrm>
          <a:prstGeom prst="rect">
            <a:avLst/>
          </a:prstGeom>
        </p:spPr>
        <p:txBody>
          <a:bodyPr wrap="square">
            <a:spAutoFit/>
          </a:bodyPr>
          <a:lstStyle/>
          <a:p>
            <a:r>
              <a:rPr lang="zh-CN" altLang="en-US" dirty="0"/>
              <a:t>图</a:t>
            </a:r>
            <a:r>
              <a:rPr lang="en-US" altLang="zh-CN" dirty="0"/>
              <a:t>6-2-10</a:t>
            </a:r>
            <a:r>
              <a:rPr lang="zh-CN" altLang="en-US" dirty="0"/>
              <a:t>中的走廊挂饰是充分利用了生活中的各种材料，如勺子、刷子等采用拼贴的方式做成的各种圆盘挂饰。在走廊中可以让幼儿体会到生活中的材料之美。</a:t>
            </a:r>
          </a:p>
        </p:txBody>
      </p:sp>
      <p:pic>
        <p:nvPicPr>
          <p:cNvPr id="14338" name="Picture 2"/>
          <p:cNvPicPr>
            <a:picLocks noChangeAspect="1" noChangeArrowheads="1"/>
          </p:cNvPicPr>
          <p:nvPr/>
        </p:nvPicPr>
        <p:blipFill>
          <a:blip r:embed="rId2"/>
          <a:srcRect/>
          <a:stretch>
            <a:fillRect/>
          </a:stretch>
        </p:blipFill>
        <p:spPr bwMode="auto">
          <a:xfrm>
            <a:off x="1500166" y="1928802"/>
            <a:ext cx="5617310" cy="4143380"/>
          </a:xfrm>
          <a:prstGeom prst="rect">
            <a:avLst/>
          </a:prstGeom>
          <a:noFill/>
          <a:ln w="9525">
            <a:noFill/>
            <a:miter lim="800000"/>
            <a:headEnd/>
            <a:tailEnd/>
          </a:ln>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4348" y="500042"/>
            <a:ext cx="2492990" cy="369332"/>
          </a:xfrm>
          <a:prstGeom prst="rect">
            <a:avLst/>
          </a:prstGeom>
        </p:spPr>
        <p:txBody>
          <a:bodyPr wrap="none">
            <a:spAutoFit/>
          </a:bodyPr>
          <a:lstStyle/>
          <a:p>
            <a:r>
              <a:rPr lang="zh-CN" altLang="en-US" b="1" dirty="0">
                <a:solidFill>
                  <a:srgbClr val="00B050"/>
                </a:solidFill>
              </a:rPr>
              <a:t>（二）幼儿园室外环境</a:t>
            </a:r>
          </a:p>
        </p:txBody>
      </p:sp>
      <p:sp>
        <p:nvSpPr>
          <p:cNvPr id="3" name="矩形 2"/>
          <p:cNvSpPr/>
          <p:nvPr/>
        </p:nvSpPr>
        <p:spPr>
          <a:xfrm>
            <a:off x="500034" y="1214422"/>
            <a:ext cx="7643866" cy="1477328"/>
          </a:xfrm>
          <a:prstGeom prst="rect">
            <a:avLst/>
          </a:prstGeom>
        </p:spPr>
        <p:txBody>
          <a:bodyPr wrap="square">
            <a:spAutoFit/>
          </a:bodyPr>
          <a:lstStyle/>
          <a:p>
            <a:r>
              <a:rPr lang="zh-CN" altLang="en-US" dirty="0"/>
              <a:t>幼儿园室外环境中包含空地、操场、绿化地等各个班级活动区域之外的区域。教师可以充分利用生活中的材料，通过拼贴、剪贴等各种综合制作的技能，美化相应的环境</a:t>
            </a:r>
            <a:r>
              <a:rPr lang="zh-CN" altLang="en-US" dirty="0" smtClean="0"/>
              <a:t>。如下图所示，教师</a:t>
            </a:r>
            <a:r>
              <a:rPr lang="zh-CN" altLang="en-US" dirty="0"/>
              <a:t>就运用了生活中的轮胎、塑料管等材料，利用拼贴和剪贴的方式将这些材料设计成了绿植盆栽，具有别样的美感。</a:t>
            </a:r>
          </a:p>
        </p:txBody>
      </p:sp>
      <p:pic>
        <p:nvPicPr>
          <p:cNvPr id="15362" name="Picture 2"/>
          <p:cNvPicPr>
            <a:picLocks noChangeAspect="1" noChangeArrowheads="1"/>
          </p:cNvPicPr>
          <p:nvPr/>
        </p:nvPicPr>
        <p:blipFill>
          <a:blip r:embed="rId2"/>
          <a:srcRect/>
          <a:stretch>
            <a:fillRect/>
          </a:stretch>
        </p:blipFill>
        <p:spPr bwMode="auto">
          <a:xfrm>
            <a:off x="571473" y="3271922"/>
            <a:ext cx="3643338" cy="2733587"/>
          </a:xfrm>
          <a:prstGeom prst="rect">
            <a:avLst/>
          </a:prstGeom>
          <a:noFill/>
          <a:ln w="9525">
            <a:noFill/>
            <a:miter lim="800000"/>
            <a:headEnd/>
            <a:tailEnd/>
          </a:ln>
          <a:effectLst/>
        </p:spPr>
      </p:pic>
      <p:pic>
        <p:nvPicPr>
          <p:cNvPr id="15363" name="Picture 3"/>
          <p:cNvPicPr>
            <a:picLocks noChangeAspect="1" noChangeArrowheads="1"/>
          </p:cNvPicPr>
          <p:nvPr/>
        </p:nvPicPr>
        <p:blipFill>
          <a:blip r:embed="rId3"/>
          <a:srcRect/>
          <a:stretch>
            <a:fillRect/>
          </a:stretch>
        </p:blipFill>
        <p:spPr bwMode="auto">
          <a:xfrm>
            <a:off x="4572001" y="3250446"/>
            <a:ext cx="3643338" cy="2733587"/>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6" name="图示 5"/>
          <p:cNvGraphicFramePr/>
          <p:nvPr/>
        </p:nvGraphicFramePr>
        <p:xfrm>
          <a:off x="2143108" y="1357298"/>
          <a:ext cx="2143140" cy="5000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矩形 4"/>
          <p:cNvSpPr/>
          <p:nvPr/>
        </p:nvSpPr>
        <p:spPr>
          <a:xfrm>
            <a:off x="2143108" y="2571744"/>
            <a:ext cx="5286396" cy="1938992"/>
          </a:xfrm>
          <a:prstGeom prst="rect">
            <a:avLst/>
          </a:prstGeom>
        </p:spPr>
        <p:txBody>
          <a:bodyPr wrap="square">
            <a:spAutoFit/>
          </a:bodyPr>
          <a:lstStyle/>
          <a:p>
            <a:r>
              <a:rPr lang="en-US" altLang="zh-CN" sz="2000" dirty="0">
                <a:latin typeface="微软雅黑" pitchFamily="34" charset="-122"/>
                <a:ea typeface="微软雅黑" pitchFamily="34" charset="-122"/>
              </a:rPr>
              <a:t>1</a:t>
            </a:r>
            <a:r>
              <a:rPr lang="zh-CN" altLang="en-US" sz="2000" dirty="0">
                <a:latin typeface="微软雅黑" pitchFamily="34" charset="-122"/>
                <a:ea typeface="微软雅黑" pitchFamily="34" charset="-122"/>
              </a:rPr>
              <a:t>．了解手工活动在幼儿园玩教具制作、环境创设、教学活动中的运用情况； </a:t>
            </a:r>
          </a:p>
          <a:p>
            <a:r>
              <a:rPr lang="en-US" altLang="zh-CN" sz="2000" dirty="0">
                <a:latin typeface="微软雅黑" pitchFamily="34" charset="-122"/>
                <a:ea typeface="微软雅黑" pitchFamily="34" charset="-122"/>
              </a:rPr>
              <a:t>2</a:t>
            </a:r>
            <a:r>
              <a:rPr lang="zh-CN" altLang="en-US" sz="2000" dirty="0">
                <a:latin typeface="微软雅黑" pitchFamily="34" charset="-122"/>
                <a:ea typeface="微软雅黑" pitchFamily="34" charset="-122"/>
              </a:rPr>
              <a:t>．掌握幼儿园玩教具制作的类型和环境创设的表现形式； </a:t>
            </a:r>
          </a:p>
          <a:p>
            <a:r>
              <a:rPr lang="en-US" altLang="zh-CN" sz="2000" dirty="0">
                <a:latin typeface="微软雅黑" pitchFamily="34" charset="-122"/>
                <a:ea typeface="微软雅黑" pitchFamily="34" charset="-122"/>
              </a:rPr>
              <a:t>3</a:t>
            </a:r>
            <a:r>
              <a:rPr lang="zh-CN" altLang="en-US" sz="2000" dirty="0">
                <a:latin typeface="微软雅黑" pitchFamily="34" charset="-122"/>
                <a:ea typeface="微软雅黑" pitchFamily="34" charset="-122"/>
              </a:rPr>
              <a:t>．能结合主题，综合运用各种不同的手工技能进行玩教具制作与环境创设。</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srcRect/>
          <a:stretch>
            <a:fillRect/>
          </a:stretch>
        </p:blipFill>
        <p:spPr bwMode="auto">
          <a:xfrm>
            <a:off x="7315200" y="4324350"/>
            <a:ext cx="1828800" cy="2533650"/>
          </a:xfrm>
          <a:prstGeom prst="rect">
            <a:avLst/>
          </a:prstGeom>
          <a:noFill/>
          <a:ln w="9525">
            <a:noFill/>
            <a:miter lim="800000"/>
            <a:headEnd/>
            <a:tailEnd/>
          </a:ln>
          <a:effectLst/>
        </p:spPr>
      </p:pic>
      <p:sp>
        <p:nvSpPr>
          <p:cNvPr id="2" name="矩形 1"/>
          <p:cNvSpPr/>
          <p:nvPr/>
        </p:nvSpPr>
        <p:spPr>
          <a:xfrm>
            <a:off x="1000100" y="357166"/>
            <a:ext cx="7429552" cy="523220"/>
          </a:xfrm>
          <a:prstGeom prst="rect">
            <a:avLst/>
          </a:prstGeom>
        </p:spPr>
        <p:txBody>
          <a:bodyPr wrap="square">
            <a:spAutoFit/>
          </a:bodyPr>
          <a:lstStyle/>
          <a:p>
            <a:r>
              <a:rPr lang="zh-CN" altLang="en-US" sz="2800" b="1" dirty="0">
                <a:latin typeface="方正粗圆简体" pitchFamily="2" charset="-122"/>
                <a:ea typeface="方正粗圆简体" pitchFamily="2" charset="-122"/>
              </a:rPr>
              <a:t>第三节 手工在幼儿园集体教学活动中的运用</a:t>
            </a:r>
          </a:p>
        </p:txBody>
      </p:sp>
      <p:sp>
        <p:nvSpPr>
          <p:cNvPr id="3" name="矩形 2"/>
          <p:cNvSpPr/>
          <p:nvPr/>
        </p:nvSpPr>
        <p:spPr>
          <a:xfrm>
            <a:off x="500034" y="1785926"/>
            <a:ext cx="8001056" cy="3139321"/>
          </a:xfrm>
          <a:prstGeom prst="rect">
            <a:avLst/>
          </a:prstGeom>
        </p:spPr>
        <p:txBody>
          <a:bodyPr wrap="square">
            <a:spAutoFit/>
          </a:bodyPr>
          <a:lstStyle/>
          <a:p>
            <a:r>
              <a:rPr lang="zh-CN" altLang="en-US" b="1" dirty="0"/>
              <a:t>幼儿园集体教学活动是指在幼儿园由教师设计、组织开展的语言、社会、科学、健康和艺术五大领域的活动</a:t>
            </a:r>
            <a:r>
              <a:rPr lang="zh-CN" altLang="en-US" b="1" dirty="0" smtClean="0"/>
              <a:t>。</a:t>
            </a:r>
            <a:r>
              <a:rPr lang="zh-CN" altLang="en-US" b="1" dirty="0"/>
              <a:t>一般情况下，各个领域活动的组织过程中，教具一般是以纸艺制作指偶、图谱、背景图、操作材料等为主</a:t>
            </a:r>
            <a:r>
              <a:rPr lang="zh-CN" altLang="en-US" b="1" dirty="0" smtClean="0"/>
              <a:t>。</a:t>
            </a:r>
            <a:endParaRPr lang="en-US" altLang="zh-CN" b="1" dirty="0" smtClean="0"/>
          </a:p>
          <a:p>
            <a:endParaRPr lang="en-US" altLang="zh-CN" b="1" dirty="0" smtClean="0"/>
          </a:p>
          <a:p>
            <a:endParaRPr lang="en-US" altLang="zh-CN" b="1" dirty="0" smtClean="0">
              <a:solidFill>
                <a:srgbClr val="FF0000"/>
              </a:solidFill>
            </a:endParaRPr>
          </a:p>
          <a:p>
            <a:r>
              <a:rPr lang="zh-CN" altLang="en-US" b="1" dirty="0" smtClean="0">
                <a:solidFill>
                  <a:srgbClr val="FF0000"/>
                </a:solidFill>
              </a:rPr>
              <a:t>幼儿园</a:t>
            </a:r>
            <a:r>
              <a:rPr lang="zh-CN" altLang="en-US" b="1" dirty="0">
                <a:solidFill>
                  <a:srgbClr val="FF0000"/>
                </a:solidFill>
              </a:rPr>
              <a:t>的美术活动可以分为绘画、手工和美术欣赏三种类型</a:t>
            </a:r>
            <a:r>
              <a:rPr lang="zh-CN" altLang="en-US" b="1" dirty="0" smtClean="0">
                <a:solidFill>
                  <a:srgbClr val="FF0000"/>
                </a:solidFill>
              </a:rPr>
              <a:t>。</a:t>
            </a:r>
            <a:r>
              <a:rPr lang="zh-CN" altLang="en-US" b="1" dirty="0"/>
              <a:t>幼儿园的手工活动按照材料的不同可以分为泥工活动、纸工活动（撕纸、剪纸、折纸、染纸）、综合制作类活动（废旧材料制作、自然材料制作）几个部分。手工制作不仅能够促进儿童手指精细动作的发展，而且有助于丰富学前儿童认知能力的发展，提高学前儿童的审美能力， 并促进学前儿童思维发展和独立解决问题的能力。</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071670" y="957188"/>
            <a:ext cx="5286412" cy="400110"/>
          </a:xfrm>
          <a:prstGeom prst="rect">
            <a:avLst/>
          </a:prstGeom>
        </p:spPr>
        <p:txBody>
          <a:bodyPr wrap="square">
            <a:spAutoFit/>
          </a:bodyPr>
          <a:lstStyle/>
          <a:p>
            <a:r>
              <a:rPr lang="zh-CN" altLang="en-US" sz="2000" dirty="0">
                <a:latin typeface="黑体" pitchFamily="2" charset="-122"/>
                <a:ea typeface="黑体" pitchFamily="2" charset="-122"/>
              </a:rPr>
              <a:t>小班手工活动：松果变变变（自然材料） </a:t>
            </a:r>
          </a:p>
        </p:txBody>
      </p:sp>
      <p:sp>
        <p:nvSpPr>
          <p:cNvPr id="3" name="矩形 2"/>
          <p:cNvSpPr/>
          <p:nvPr/>
        </p:nvSpPr>
        <p:spPr>
          <a:xfrm>
            <a:off x="500034" y="1619329"/>
            <a:ext cx="8001056" cy="4524315"/>
          </a:xfrm>
          <a:prstGeom prst="rect">
            <a:avLst/>
          </a:prstGeom>
        </p:spPr>
        <p:txBody>
          <a:bodyPr wrap="square">
            <a:spAutoFit/>
          </a:bodyPr>
          <a:lstStyle/>
          <a:p>
            <a:r>
              <a:rPr lang="zh-CN" altLang="en-US" b="1" dirty="0">
                <a:solidFill>
                  <a:srgbClr val="00B050"/>
                </a:solidFill>
              </a:rPr>
              <a:t>一</a:t>
            </a:r>
            <a:r>
              <a:rPr lang="zh-CN" altLang="en-US" b="1" dirty="0" smtClean="0">
                <a:solidFill>
                  <a:srgbClr val="00B050"/>
                </a:solidFill>
              </a:rPr>
              <a:t>、目标</a:t>
            </a:r>
            <a:endParaRPr lang="zh-CN" altLang="en-US" b="1" dirty="0">
              <a:solidFill>
                <a:srgbClr val="00B050"/>
              </a:solidFill>
            </a:endParaRPr>
          </a:p>
          <a:p>
            <a:r>
              <a:rPr lang="zh-CN" altLang="en-US" dirty="0"/>
              <a:t>（</a:t>
            </a:r>
            <a:r>
              <a:rPr lang="en-US" altLang="zh-CN" dirty="0"/>
              <a:t>1</a:t>
            </a:r>
            <a:r>
              <a:rPr lang="zh-CN" altLang="en-US" dirty="0"/>
              <a:t>）愿意参与装饰松果的美术活动，体验装饰过程中的快乐。</a:t>
            </a:r>
          </a:p>
          <a:p>
            <a:r>
              <a:rPr lang="zh-CN" altLang="en-US" dirty="0"/>
              <a:t>（</a:t>
            </a:r>
            <a:r>
              <a:rPr lang="en-US" altLang="zh-CN" dirty="0"/>
              <a:t>2</a:t>
            </a:r>
            <a:r>
              <a:rPr lang="zh-CN" altLang="en-US" dirty="0"/>
              <a:t>）能大胆想象，尝试运用彩泥、毛根等辅助材料通过添加的方法将松果变出不同的形象。</a:t>
            </a:r>
          </a:p>
          <a:p>
            <a:r>
              <a:rPr lang="zh-CN" altLang="en-US" dirty="0"/>
              <a:t>（</a:t>
            </a:r>
            <a:r>
              <a:rPr lang="en-US" altLang="zh-CN" dirty="0"/>
              <a:t>3</a:t>
            </a:r>
            <a:r>
              <a:rPr lang="zh-CN" altLang="en-US" dirty="0"/>
              <a:t>）知道松果是大自然的果实，它长在松树上。</a:t>
            </a:r>
          </a:p>
          <a:p>
            <a:r>
              <a:rPr lang="zh-CN" altLang="en-US" b="1" dirty="0">
                <a:solidFill>
                  <a:srgbClr val="00B050"/>
                </a:solidFill>
              </a:rPr>
              <a:t>二</a:t>
            </a:r>
            <a:r>
              <a:rPr lang="zh-CN" altLang="en-US" b="1" dirty="0" smtClean="0">
                <a:solidFill>
                  <a:srgbClr val="00B050"/>
                </a:solidFill>
              </a:rPr>
              <a:t>、准备</a:t>
            </a:r>
            <a:endParaRPr lang="zh-CN" altLang="en-US" b="1" dirty="0">
              <a:solidFill>
                <a:srgbClr val="00B050"/>
              </a:solidFill>
            </a:endParaRPr>
          </a:p>
          <a:p>
            <a:r>
              <a:rPr lang="zh-CN" altLang="en-US" dirty="0"/>
              <a:t>经验准备：幼儿在绘本或生活中看到过松果</a:t>
            </a:r>
          </a:p>
          <a:p>
            <a:r>
              <a:rPr lang="zh-CN" altLang="en-US" dirty="0"/>
              <a:t>材料准备：大小不一的松果若干，松鼠图片，超轻黏土，五颜六色的圆球球，带金边的毛根，活动眼珠，松鼠的图片，泡沫胶，</a:t>
            </a:r>
            <a:r>
              <a:rPr lang="zh-CN" altLang="en-US" dirty="0" smtClean="0"/>
              <a:t>瓶盖</a:t>
            </a:r>
            <a:endParaRPr lang="en-US" altLang="zh-CN" dirty="0" smtClean="0"/>
          </a:p>
          <a:p>
            <a:r>
              <a:rPr lang="zh-CN" altLang="en-US" b="1" dirty="0">
                <a:solidFill>
                  <a:srgbClr val="00B050"/>
                </a:solidFill>
              </a:rPr>
              <a:t>三</a:t>
            </a:r>
            <a:r>
              <a:rPr lang="zh-CN" altLang="en-US" b="1" dirty="0" smtClean="0">
                <a:solidFill>
                  <a:srgbClr val="00B050"/>
                </a:solidFill>
              </a:rPr>
              <a:t>、过程</a:t>
            </a:r>
            <a:endParaRPr lang="zh-CN" altLang="en-US" b="1" dirty="0">
              <a:solidFill>
                <a:srgbClr val="00B050"/>
              </a:solidFill>
            </a:endParaRPr>
          </a:p>
          <a:p>
            <a:r>
              <a:rPr lang="zh-CN" altLang="en-US" dirty="0"/>
              <a:t>（</a:t>
            </a:r>
            <a:r>
              <a:rPr lang="en-US" altLang="zh-CN" dirty="0"/>
              <a:t>1</a:t>
            </a:r>
            <a:r>
              <a:rPr lang="zh-CN" altLang="en-US" dirty="0"/>
              <a:t>）松鼠木偶情境游戏猜猜变出什么。</a:t>
            </a:r>
          </a:p>
          <a:p>
            <a:r>
              <a:rPr lang="zh-CN" altLang="en-US" dirty="0" smtClean="0"/>
              <a:t>（</a:t>
            </a:r>
            <a:r>
              <a:rPr lang="en-US" altLang="zh-CN" dirty="0"/>
              <a:t>2</a:t>
            </a:r>
            <a:r>
              <a:rPr lang="zh-CN" altLang="en-US" dirty="0"/>
              <a:t>）欣赏松果的装饰性图片，感受松果的造型美。</a:t>
            </a:r>
          </a:p>
          <a:p>
            <a:r>
              <a:rPr lang="zh-CN" altLang="en-US" dirty="0" smtClean="0"/>
              <a:t>（</a:t>
            </a:r>
            <a:r>
              <a:rPr lang="en-US" altLang="zh-CN" dirty="0" smtClean="0"/>
              <a:t>3</a:t>
            </a:r>
            <a:r>
              <a:rPr lang="zh-CN" altLang="en-US" dirty="0" smtClean="0"/>
              <a:t>）感知材料的美，探讨用松果变出不同形象。</a:t>
            </a:r>
          </a:p>
          <a:p>
            <a:r>
              <a:rPr lang="zh-CN" altLang="en-US" dirty="0" smtClean="0"/>
              <a:t>（</a:t>
            </a:r>
            <a:r>
              <a:rPr lang="en-US" altLang="zh-CN" dirty="0" smtClean="0"/>
              <a:t>4</a:t>
            </a:r>
            <a:r>
              <a:rPr lang="zh-CN" altLang="en-US" dirty="0" smtClean="0"/>
              <a:t>）运用粘贴、拼合等方式大胆地创作表现。</a:t>
            </a:r>
          </a:p>
          <a:p>
            <a:r>
              <a:rPr lang="zh-CN" altLang="en-US" dirty="0" smtClean="0"/>
              <a:t>（</a:t>
            </a:r>
            <a:r>
              <a:rPr lang="en-US" altLang="zh-CN" dirty="0" smtClean="0"/>
              <a:t>5</a:t>
            </a:r>
            <a:r>
              <a:rPr lang="zh-CN" altLang="en-US" dirty="0" smtClean="0"/>
              <a:t>）让幼儿展示装饰后的松果，并描述自己的作品，与同伴分享创作的乐趣。</a:t>
            </a:r>
          </a:p>
          <a:p>
            <a:endParaRPr lang="zh-CN" altLang="en-US" dirty="0"/>
          </a:p>
        </p:txBody>
      </p:sp>
      <p:sp>
        <p:nvSpPr>
          <p:cNvPr id="4" name="矩形 3"/>
          <p:cNvSpPr/>
          <p:nvPr/>
        </p:nvSpPr>
        <p:spPr>
          <a:xfrm>
            <a:off x="357158" y="285728"/>
            <a:ext cx="3262432" cy="461665"/>
          </a:xfrm>
          <a:prstGeom prst="rect">
            <a:avLst/>
          </a:prstGeom>
        </p:spPr>
        <p:txBody>
          <a:bodyPr wrap="none">
            <a:spAutoFit/>
          </a:bodyPr>
          <a:lstStyle/>
          <a:p>
            <a:r>
              <a:rPr lang="zh-CN" altLang="en-US" sz="2400" b="1" dirty="0">
                <a:solidFill>
                  <a:srgbClr val="FF0000"/>
                </a:solidFill>
              </a:rPr>
              <a:t>一、小班活动案例解析</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71472" y="857232"/>
            <a:ext cx="4572000" cy="1200329"/>
          </a:xfrm>
          <a:prstGeom prst="rect">
            <a:avLst/>
          </a:prstGeom>
        </p:spPr>
        <p:txBody>
          <a:bodyPr>
            <a:spAutoFit/>
          </a:bodyPr>
          <a:lstStyle/>
          <a:p>
            <a:r>
              <a:rPr lang="zh-CN" altLang="en-US" b="1" dirty="0">
                <a:solidFill>
                  <a:srgbClr val="00B050"/>
                </a:solidFill>
              </a:rPr>
              <a:t>四、活动延伸</a:t>
            </a:r>
          </a:p>
          <a:p>
            <a:r>
              <a:rPr lang="zh-CN" altLang="en-US" b="1" dirty="0"/>
              <a:t>引导幼儿在美工区继续开展松果变变变的活动。</a:t>
            </a:r>
          </a:p>
          <a:p>
            <a:r>
              <a:rPr lang="zh-CN" altLang="en-US" b="1" dirty="0"/>
              <a:t>幼儿作品： </a:t>
            </a:r>
          </a:p>
        </p:txBody>
      </p:sp>
      <p:pic>
        <p:nvPicPr>
          <p:cNvPr id="16386" name="Picture 2"/>
          <p:cNvPicPr>
            <a:picLocks noChangeAspect="1" noChangeArrowheads="1"/>
          </p:cNvPicPr>
          <p:nvPr/>
        </p:nvPicPr>
        <p:blipFill>
          <a:blip r:embed="rId2"/>
          <a:srcRect/>
          <a:stretch>
            <a:fillRect/>
          </a:stretch>
        </p:blipFill>
        <p:spPr bwMode="auto">
          <a:xfrm>
            <a:off x="642910" y="2143116"/>
            <a:ext cx="7504113" cy="2286000"/>
          </a:xfrm>
          <a:prstGeom prst="rect">
            <a:avLst/>
          </a:prstGeom>
          <a:noFill/>
          <a:ln w="9525">
            <a:noFill/>
            <a:miter lim="800000"/>
            <a:headEnd/>
            <a:tailEnd/>
          </a:ln>
          <a:effectLst/>
        </p:spPr>
      </p:pic>
      <p:sp>
        <p:nvSpPr>
          <p:cNvPr id="4" name="矩形 3"/>
          <p:cNvSpPr/>
          <p:nvPr/>
        </p:nvSpPr>
        <p:spPr>
          <a:xfrm>
            <a:off x="571472" y="4603632"/>
            <a:ext cx="7358114" cy="1754326"/>
          </a:xfrm>
          <a:prstGeom prst="rect">
            <a:avLst/>
          </a:prstGeom>
        </p:spPr>
        <p:txBody>
          <a:bodyPr wrap="square">
            <a:spAutoFit/>
          </a:bodyPr>
          <a:lstStyle/>
          <a:p>
            <a:r>
              <a:rPr lang="zh-CN" altLang="en-US" b="1" dirty="0"/>
              <a:t>分析： </a:t>
            </a:r>
          </a:p>
          <a:p>
            <a:r>
              <a:rPr lang="zh-CN" altLang="en-US" b="1" dirty="0"/>
              <a:t>活动中教师为幼儿提供了松果这种自然材料，引导幼儿运用“添加”的方式对松果进行变形。通过对于彩泥、彩色球、毛根等不同的点、线、面状材料的结合制作出不同的形象。通过大量的欣赏帮助幼儿积累相关的经验，鼓励幼儿在操作中大胆想象。鼓励幼儿园开展以自然材料为主的活动，让幼儿体验到自然材料的朴素美感。</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71472" y="571480"/>
            <a:ext cx="3278462" cy="461665"/>
          </a:xfrm>
          <a:prstGeom prst="rect">
            <a:avLst/>
          </a:prstGeom>
        </p:spPr>
        <p:txBody>
          <a:bodyPr wrap="none">
            <a:spAutoFit/>
          </a:bodyPr>
          <a:lstStyle/>
          <a:p>
            <a:r>
              <a:rPr lang="zh-CN" altLang="en-US" sz="2400" b="1" dirty="0">
                <a:solidFill>
                  <a:srgbClr val="FF0000"/>
                </a:solidFill>
              </a:rPr>
              <a:t>二、中班活动案例解析</a:t>
            </a:r>
          </a:p>
        </p:txBody>
      </p:sp>
      <p:sp>
        <p:nvSpPr>
          <p:cNvPr id="3" name="矩形 2"/>
          <p:cNvSpPr/>
          <p:nvPr/>
        </p:nvSpPr>
        <p:spPr>
          <a:xfrm>
            <a:off x="2285984" y="1285860"/>
            <a:ext cx="5429288" cy="400110"/>
          </a:xfrm>
          <a:prstGeom prst="rect">
            <a:avLst/>
          </a:prstGeom>
        </p:spPr>
        <p:txBody>
          <a:bodyPr wrap="square">
            <a:spAutoFit/>
          </a:bodyPr>
          <a:lstStyle/>
          <a:p>
            <a:r>
              <a:rPr lang="zh-CN" altLang="en-US" sz="2000" dirty="0">
                <a:latin typeface="黑体" pitchFamily="2" charset="-122"/>
                <a:ea typeface="黑体" pitchFamily="2" charset="-122"/>
              </a:rPr>
              <a:t>中班手工活动：圣诞老人（纸材料） </a:t>
            </a:r>
          </a:p>
        </p:txBody>
      </p:sp>
      <p:sp>
        <p:nvSpPr>
          <p:cNvPr id="4" name="矩形 3"/>
          <p:cNvSpPr/>
          <p:nvPr/>
        </p:nvSpPr>
        <p:spPr>
          <a:xfrm>
            <a:off x="714348" y="2071678"/>
            <a:ext cx="7429552" cy="3970318"/>
          </a:xfrm>
          <a:prstGeom prst="rect">
            <a:avLst/>
          </a:prstGeom>
        </p:spPr>
        <p:txBody>
          <a:bodyPr wrap="square">
            <a:spAutoFit/>
          </a:bodyPr>
          <a:lstStyle/>
          <a:p>
            <a:r>
              <a:rPr lang="zh-CN" altLang="en-US" b="1" dirty="0">
                <a:solidFill>
                  <a:srgbClr val="00B050"/>
                </a:solidFill>
              </a:rPr>
              <a:t>一</a:t>
            </a:r>
            <a:r>
              <a:rPr lang="zh-CN" altLang="en-US" b="1" dirty="0" smtClean="0">
                <a:solidFill>
                  <a:srgbClr val="00B050"/>
                </a:solidFill>
              </a:rPr>
              <a:t>、目标</a:t>
            </a:r>
            <a:endParaRPr lang="zh-CN" altLang="en-US" b="1" dirty="0">
              <a:solidFill>
                <a:srgbClr val="00B050"/>
              </a:solidFill>
            </a:endParaRPr>
          </a:p>
          <a:p>
            <a:r>
              <a:rPr lang="zh-CN" altLang="en-US" dirty="0"/>
              <a:t>（</a:t>
            </a:r>
            <a:r>
              <a:rPr lang="en-US" altLang="zh-CN" dirty="0"/>
              <a:t>1</a:t>
            </a:r>
            <a:r>
              <a:rPr lang="zh-CN" altLang="en-US" dirty="0"/>
              <a:t>）了解圣诞节的习俗，感知圣诞老人的外形特征和胡子的装饰特点。</a:t>
            </a:r>
          </a:p>
          <a:p>
            <a:r>
              <a:rPr lang="zh-CN" altLang="en-US" dirty="0"/>
              <a:t>（</a:t>
            </a:r>
            <a:r>
              <a:rPr lang="en-US" altLang="zh-CN" dirty="0"/>
              <a:t>2</a:t>
            </a:r>
            <a:r>
              <a:rPr lang="zh-CN" altLang="en-US" dirty="0"/>
              <a:t>）能够运用剪贴的方式在纸筒上贴出圣诞老人的五官、胡子和帽子，并能进一步装饰胡子的造型。</a:t>
            </a:r>
          </a:p>
          <a:p>
            <a:r>
              <a:rPr lang="zh-CN" altLang="en-US" dirty="0"/>
              <a:t>（</a:t>
            </a:r>
            <a:r>
              <a:rPr lang="en-US" altLang="zh-CN" dirty="0"/>
              <a:t>3</a:t>
            </a:r>
            <a:r>
              <a:rPr lang="zh-CN" altLang="en-US" dirty="0"/>
              <a:t>）乐于参与手工制作活动，感受圣诞节的愉快氛围</a:t>
            </a:r>
            <a:r>
              <a:rPr lang="zh-CN" altLang="en-US" dirty="0" smtClean="0"/>
              <a:t>。</a:t>
            </a:r>
            <a:endParaRPr lang="en-US" altLang="zh-CN" dirty="0" smtClean="0"/>
          </a:p>
          <a:p>
            <a:r>
              <a:rPr lang="zh-CN" altLang="en-US" b="1" dirty="0">
                <a:solidFill>
                  <a:srgbClr val="00B050"/>
                </a:solidFill>
              </a:rPr>
              <a:t>二</a:t>
            </a:r>
            <a:r>
              <a:rPr lang="zh-CN" altLang="en-US" b="1" dirty="0" smtClean="0">
                <a:solidFill>
                  <a:srgbClr val="00B050"/>
                </a:solidFill>
              </a:rPr>
              <a:t>、准备</a:t>
            </a:r>
            <a:endParaRPr lang="zh-CN" altLang="en-US" b="1" dirty="0">
              <a:solidFill>
                <a:srgbClr val="00B050"/>
              </a:solidFill>
            </a:endParaRPr>
          </a:p>
          <a:p>
            <a:r>
              <a:rPr lang="zh-CN" altLang="en-US" dirty="0"/>
              <a:t>（</a:t>
            </a:r>
            <a:r>
              <a:rPr lang="en-US" altLang="zh-CN" dirty="0"/>
              <a:t>1</a:t>
            </a:r>
            <a:r>
              <a:rPr lang="zh-CN" altLang="en-US" dirty="0"/>
              <a:t>）材料准备：红色卡纸、白色纸；双面胶、酒精胶；卫生筒芯、棉花；剪刀、画笔</a:t>
            </a:r>
          </a:p>
          <a:p>
            <a:r>
              <a:rPr lang="zh-CN" altLang="en-US" dirty="0"/>
              <a:t>（</a:t>
            </a:r>
            <a:r>
              <a:rPr lang="en-US" altLang="zh-CN" dirty="0"/>
              <a:t>2</a:t>
            </a:r>
            <a:r>
              <a:rPr lang="zh-CN" altLang="en-US" dirty="0"/>
              <a:t>）经验准备：幼儿对圣诞老人有初步的</a:t>
            </a:r>
            <a:r>
              <a:rPr lang="zh-CN" altLang="en-US" dirty="0" smtClean="0"/>
              <a:t>认识</a:t>
            </a:r>
            <a:endParaRPr lang="en-US" altLang="zh-CN" dirty="0" smtClean="0"/>
          </a:p>
          <a:p>
            <a:r>
              <a:rPr lang="zh-CN" altLang="en-US" b="1" dirty="0">
                <a:solidFill>
                  <a:srgbClr val="00B050"/>
                </a:solidFill>
              </a:rPr>
              <a:t>三</a:t>
            </a:r>
            <a:r>
              <a:rPr lang="zh-CN" altLang="en-US" b="1" dirty="0" smtClean="0">
                <a:solidFill>
                  <a:srgbClr val="00B050"/>
                </a:solidFill>
              </a:rPr>
              <a:t>、过程</a:t>
            </a:r>
            <a:endParaRPr lang="zh-CN" altLang="en-US" b="1" dirty="0">
              <a:solidFill>
                <a:srgbClr val="00B050"/>
              </a:solidFill>
            </a:endParaRPr>
          </a:p>
          <a:p>
            <a:r>
              <a:rPr lang="zh-CN" altLang="en-US" dirty="0"/>
              <a:t>（</a:t>
            </a:r>
            <a:r>
              <a:rPr lang="en-US" altLang="zh-CN" dirty="0"/>
              <a:t>1</a:t>
            </a:r>
            <a:r>
              <a:rPr lang="zh-CN" altLang="en-US" dirty="0"/>
              <a:t>）随着“铃儿响叮当”音乐，谈话进入主题</a:t>
            </a:r>
            <a:r>
              <a:rPr lang="zh-CN" altLang="en-US" dirty="0" smtClean="0"/>
              <a:t>。</a:t>
            </a:r>
            <a:endParaRPr lang="en-US" altLang="zh-CN" dirty="0" smtClean="0"/>
          </a:p>
          <a:p>
            <a:r>
              <a:rPr lang="zh-CN" altLang="en-US" dirty="0"/>
              <a:t>（</a:t>
            </a:r>
            <a:r>
              <a:rPr lang="en-US" altLang="zh-CN" dirty="0"/>
              <a:t>2</a:t>
            </a:r>
            <a:r>
              <a:rPr lang="zh-CN" altLang="en-US" dirty="0"/>
              <a:t>）观察、欣赏图片上圣诞老人的不同造型特点</a:t>
            </a:r>
            <a:r>
              <a:rPr lang="zh-CN" altLang="en-US" dirty="0" smtClean="0"/>
              <a:t>。</a:t>
            </a:r>
            <a:endParaRPr lang="en-US" altLang="zh-CN" dirty="0" smtClean="0"/>
          </a:p>
          <a:p>
            <a:r>
              <a:rPr lang="zh-CN" altLang="en-US" dirty="0"/>
              <a:t>（</a:t>
            </a:r>
            <a:r>
              <a:rPr lang="en-US" altLang="zh-CN" dirty="0"/>
              <a:t>3</a:t>
            </a:r>
            <a:r>
              <a:rPr lang="zh-CN" altLang="en-US" dirty="0"/>
              <a:t>）交流讨论圣诞老人的制作步骤</a:t>
            </a:r>
            <a:r>
              <a:rPr lang="zh-CN" altLang="en-US" dirty="0" smtClean="0"/>
              <a:t>。</a:t>
            </a:r>
            <a:endParaRPr lang="en-US" altLang="zh-CN" dirty="0" smtClean="0"/>
          </a:p>
          <a:p>
            <a:r>
              <a:rPr lang="zh-CN" altLang="en-US" dirty="0"/>
              <a:t>（</a:t>
            </a:r>
            <a:r>
              <a:rPr lang="en-US" altLang="zh-CN" dirty="0"/>
              <a:t>4</a:t>
            </a:r>
            <a:r>
              <a:rPr lang="zh-CN" altLang="en-US" dirty="0"/>
              <a:t>）幼儿操作，教师巡回指导。</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4348" y="500042"/>
            <a:ext cx="5857916" cy="923330"/>
          </a:xfrm>
          <a:prstGeom prst="rect">
            <a:avLst/>
          </a:prstGeom>
        </p:spPr>
        <p:txBody>
          <a:bodyPr wrap="square">
            <a:spAutoFit/>
          </a:bodyPr>
          <a:lstStyle/>
          <a:p>
            <a:r>
              <a:rPr lang="zh-CN" altLang="en-US" b="1" dirty="0">
                <a:solidFill>
                  <a:srgbClr val="00B050"/>
                </a:solidFill>
              </a:rPr>
              <a:t>四、活动延伸</a:t>
            </a:r>
          </a:p>
          <a:p>
            <a:r>
              <a:rPr lang="zh-CN" altLang="en-US" dirty="0"/>
              <a:t>引导幼儿在表演区运用圣诞老人开展角色扮演的活动。</a:t>
            </a:r>
          </a:p>
          <a:p>
            <a:r>
              <a:rPr lang="zh-CN" altLang="en-US" dirty="0"/>
              <a:t>幼儿作品： </a:t>
            </a:r>
          </a:p>
        </p:txBody>
      </p:sp>
      <p:pic>
        <p:nvPicPr>
          <p:cNvPr id="17410" name="Picture 2"/>
          <p:cNvPicPr>
            <a:picLocks noChangeAspect="1" noChangeArrowheads="1"/>
          </p:cNvPicPr>
          <p:nvPr/>
        </p:nvPicPr>
        <p:blipFill>
          <a:blip r:embed="rId2"/>
          <a:srcRect/>
          <a:stretch>
            <a:fillRect/>
          </a:stretch>
        </p:blipFill>
        <p:spPr bwMode="auto">
          <a:xfrm>
            <a:off x="1428728" y="1785926"/>
            <a:ext cx="6229367" cy="2641878"/>
          </a:xfrm>
          <a:prstGeom prst="rect">
            <a:avLst/>
          </a:prstGeom>
          <a:noFill/>
          <a:ln w="9525">
            <a:noFill/>
            <a:miter lim="800000"/>
            <a:headEnd/>
            <a:tailEnd/>
          </a:ln>
          <a:effectLst/>
        </p:spPr>
      </p:pic>
      <p:sp>
        <p:nvSpPr>
          <p:cNvPr id="4" name="矩形 3"/>
          <p:cNvSpPr/>
          <p:nvPr/>
        </p:nvSpPr>
        <p:spPr>
          <a:xfrm>
            <a:off x="714348" y="4357694"/>
            <a:ext cx="7358114" cy="2031325"/>
          </a:xfrm>
          <a:prstGeom prst="rect">
            <a:avLst/>
          </a:prstGeom>
        </p:spPr>
        <p:txBody>
          <a:bodyPr wrap="square">
            <a:spAutoFit/>
          </a:bodyPr>
          <a:lstStyle/>
          <a:p>
            <a:r>
              <a:rPr lang="zh-CN" altLang="en-US" dirty="0"/>
              <a:t>分析： </a:t>
            </a:r>
          </a:p>
          <a:p>
            <a:r>
              <a:rPr lang="zh-CN" altLang="en-US" dirty="0"/>
              <a:t>活动中为幼儿提供了纸筒、卡纸、棉花等不同材料，主要引导幼儿通过剪贴的方式来制作出“圣诞老人”。无论是老人的帽子，还是老人的胡子，老师都充分发挥了幼儿的想象力，制作出了富有童趣的圣诞老人。</a:t>
            </a:r>
          </a:p>
          <a:p>
            <a:r>
              <a:rPr lang="zh-CN" altLang="en-US" dirty="0"/>
              <a:t>中班的孩子已经基本掌握了沿轮廓剪、沿轮廓撕这样的技能，教师可以通过设计这样的活动，提供较为丰富的材料，充分调动幼儿参与活动的兴趣。</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7224" y="500042"/>
            <a:ext cx="3278462" cy="461665"/>
          </a:xfrm>
          <a:prstGeom prst="rect">
            <a:avLst/>
          </a:prstGeom>
        </p:spPr>
        <p:txBody>
          <a:bodyPr wrap="none">
            <a:spAutoFit/>
          </a:bodyPr>
          <a:lstStyle/>
          <a:p>
            <a:r>
              <a:rPr lang="zh-CN" altLang="en-US" sz="2400" b="1" dirty="0">
                <a:solidFill>
                  <a:srgbClr val="FF0000"/>
                </a:solidFill>
              </a:rPr>
              <a:t>三、大班活动案例解析</a:t>
            </a:r>
          </a:p>
        </p:txBody>
      </p:sp>
      <p:sp>
        <p:nvSpPr>
          <p:cNvPr id="3" name="矩形 2"/>
          <p:cNvSpPr/>
          <p:nvPr/>
        </p:nvSpPr>
        <p:spPr>
          <a:xfrm>
            <a:off x="2071670" y="1071546"/>
            <a:ext cx="5357850" cy="400110"/>
          </a:xfrm>
          <a:prstGeom prst="rect">
            <a:avLst/>
          </a:prstGeom>
        </p:spPr>
        <p:txBody>
          <a:bodyPr wrap="square">
            <a:spAutoFit/>
          </a:bodyPr>
          <a:lstStyle/>
          <a:p>
            <a:r>
              <a:rPr lang="zh-CN" altLang="en-US" sz="2000" dirty="0">
                <a:latin typeface="黑体" pitchFamily="2" charset="-122"/>
                <a:ea typeface="黑体" pitchFamily="2" charset="-122"/>
              </a:rPr>
              <a:t>大班手工活动：狮子（废旧材料） </a:t>
            </a:r>
          </a:p>
        </p:txBody>
      </p:sp>
      <p:sp>
        <p:nvSpPr>
          <p:cNvPr id="4" name="矩形 3"/>
          <p:cNvSpPr/>
          <p:nvPr/>
        </p:nvSpPr>
        <p:spPr>
          <a:xfrm>
            <a:off x="785786" y="1785926"/>
            <a:ext cx="7858180" cy="3693319"/>
          </a:xfrm>
          <a:prstGeom prst="rect">
            <a:avLst/>
          </a:prstGeom>
        </p:spPr>
        <p:txBody>
          <a:bodyPr wrap="square">
            <a:spAutoFit/>
          </a:bodyPr>
          <a:lstStyle/>
          <a:p>
            <a:r>
              <a:rPr lang="zh-CN" altLang="en-US" b="1" dirty="0">
                <a:solidFill>
                  <a:srgbClr val="00B050"/>
                </a:solidFill>
              </a:rPr>
              <a:t>一</a:t>
            </a:r>
            <a:r>
              <a:rPr lang="zh-CN" altLang="en-US" b="1" dirty="0" smtClean="0">
                <a:solidFill>
                  <a:srgbClr val="00B050"/>
                </a:solidFill>
              </a:rPr>
              <a:t>、目标</a:t>
            </a:r>
            <a:endParaRPr lang="zh-CN" altLang="en-US" b="1" dirty="0">
              <a:solidFill>
                <a:srgbClr val="00B050"/>
              </a:solidFill>
            </a:endParaRPr>
          </a:p>
          <a:p>
            <a:r>
              <a:rPr lang="zh-CN" altLang="en-US" dirty="0"/>
              <a:t>（</a:t>
            </a:r>
            <a:r>
              <a:rPr lang="en-US" altLang="zh-CN" dirty="0"/>
              <a:t>1</a:t>
            </a:r>
            <a:r>
              <a:rPr lang="zh-CN" altLang="en-US" dirty="0"/>
              <a:t>）喜欢参与废旧纸盒的制作活动，体验废物利用的快乐。</a:t>
            </a:r>
          </a:p>
          <a:p>
            <a:r>
              <a:rPr lang="zh-CN" altLang="en-US" dirty="0"/>
              <a:t>（</a:t>
            </a:r>
            <a:r>
              <a:rPr lang="en-US" altLang="zh-CN" dirty="0"/>
              <a:t>2</a:t>
            </a:r>
            <a:r>
              <a:rPr lang="zh-CN" altLang="en-US" dirty="0"/>
              <a:t>）感知不同表情狮子的五官变化，掌握狮子的身体结构和不同动态特点。</a:t>
            </a:r>
          </a:p>
          <a:p>
            <a:r>
              <a:rPr lang="zh-CN" altLang="en-US" dirty="0"/>
              <a:t>（</a:t>
            </a:r>
            <a:r>
              <a:rPr lang="en-US" altLang="zh-CN" dirty="0"/>
              <a:t>3</a:t>
            </a:r>
            <a:r>
              <a:rPr lang="zh-CN" altLang="en-US" dirty="0"/>
              <a:t>）能运用撕、贴、画相结合的方式制作出不同表情的狮子。</a:t>
            </a:r>
          </a:p>
          <a:p>
            <a:r>
              <a:rPr lang="zh-CN" altLang="en-US" b="1" dirty="0">
                <a:solidFill>
                  <a:srgbClr val="00B050"/>
                </a:solidFill>
              </a:rPr>
              <a:t>二</a:t>
            </a:r>
            <a:r>
              <a:rPr lang="zh-CN" altLang="en-US" b="1" dirty="0" smtClean="0">
                <a:solidFill>
                  <a:srgbClr val="00B050"/>
                </a:solidFill>
              </a:rPr>
              <a:t>、准备</a:t>
            </a:r>
            <a:endParaRPr lang="zh-CN" altLang="en-US" b="1" dirty="0">
              <a:solidFill>
                <a:srgbClr val="00B050"/>
              </a:solidFill>
            </a:endParaRPr>
          </a:p>
          <a:p>
            <a:r>
              <a:rPr lang="zh-CN" altLang="en-US" dirty="0"/>
              <a:t>经验准备：阅读过与狮子相关的绘本</a:t>
            </a:r>
          </a:p>
          <a:p>
            <a:r>
              <a:rPr lang="zh-CN" altLang="en-US" dirty="0"/>
              <a:t>材料准备：不同颜色的彩纸、废旧纸盒、蛋糕碟子、扭扭棒、双面</a:t>
            </a:r>
            <a:r>
              <a:rPr lang="zh-CN" altLang="en-US" dirty="0" smtClean="0"/>
              <a:t>胶</a:t>
            </a:r>
            <a:endParaRPr lang="en-US" altLang="zh-CN" dirty="0" smtClean="0"/>
          </a:p>
          <a:p>
            <a:r>
              <a:rPr lang="zh-CN" altLang="en-US" b="1" dirty="0">
                <a:solidFill>
                  <a:srgbClr val="00B050"/>
                </a:solidFill>
              </a:rPr>
              <a:t>三</a:t>
            </a:r>
            <a:r>
              <a:rPr lang="zh-CN" altLang="en-US" b="1" dirty="0" smtClean="0">
                <a:solidFill>
                  <a:srgbClr val="00B050"/>
                </a:solidFill>
              </a:rPr>
              <a:t>、过程</a:t>
            </a:r>
            <a:endParaRPr lang="zh-CN" altLang="en-US" b="1" dirty="0">
              <a:solidFill>
                <a:srgbClr val="00B050"/>
              </a:solidFill>
            </a:endParaRPr>
          </a:p>
          <a:p>
            <a:r>
              <a:rPr lang="zh-CN" altLang="en-US" dirty="0"/>
              <a:t>（</a:t>
            </a:r>
            <a:r>
              <a:rPr lang="en-US" altLang="zh-CN" dirty="0"/>
              <a:t>1</a:t>
            </a:r>
            <a:r>
              <a:rPr lang="zh-CN" altLang="en-US" dirty="0"/>
              <a:t>）回忆已有阅读经验，进入活动主题</a:t>
            </a:r>
            <a:r>
              <a:rPr lang="zh-CN" altLang="en-US" dirty="0" smtClean="0"/>
              <a:t>。</a:t>
            </a:r>
            <a:endParaRPr lang="en-US" altLang="zh-CN" dirty="0" smtClean="0"/>
          </a:p>
          <a:p>
            <a:r>
              <a:rPr lang="zh-CN" altLang="en-US" dirty="0"/>
              <a:t>（</a:t>
            </a:r>
            <a:r>
              <a:rPr lang="en-US" altLang="zh-CN" dirty="0"/>
              <a:t>2</a:t>
            </a:r>
            <a:r>
              <a:rPr lang="zh-CN" altLang="en-US" dirty="0"/>
              <a:t>）观察欣赏不同的表情狮子的图片，感知体验不同的情绪变化</a:t>
            </a:r>
            <a:r>
              <a:rPr lang="zh-CN" altLang="en-US" dirty="0" smtClean="0"/>
              <a:t>。</a:t>
            </a:r>
            <a:endParaRPr lang="en-US" altLang="zh-CN" dirty="0" smtClean="0"/>
          </a:p>
          <a:p>
            <a:r>
              <a:rPr lang="zh-CN" altLang="en-US" dirty="0"/>
              <a:t>（</a:t>
            </a:r>
            <a:r>
              <a:rPr lang="en-US" altLang="zh-CN" dirty="0"/>
              <a:t>3</a:t>
            </a:r>
            <a:r>
              <a:rPr lang="zh-CN" altLang="en-US" dirty="0"/>
              <a:t>）探究讨论狮子的制作步骤</a:t>
            </a:r>
            <a:r>
              <a:rPr lang="zh-CN" altLang="en-US" dirty="0" smtClean="0"/>
              <a:t>。</a:t>
            </a:r>
            <a:endParaRPr lang="en-US" altLang="zh-CN" dirty="0" smtClean="0"/>
          </a:p>
          <a:p>
            <a:r>
              <a:rPr lang="zh-CN" altLang="en-US" dirty="0"/>
              <a:t>（</a:t>
            </a:r>
            <a:r>
              <a:rPr lang="en-US" altLang="zh-CN" dirty="0"/>
              <a:t>4</a:t>
            </a:r>
            <a:r>
              <a:rPr lang="zh-CN" altLang="en-US" dirty="0"/>
              <a:t>）幼儿进行制作，老师个别指导</a:t>
            </a:r>
            <a:r>
              <a:rPr lang="zh-CN" altLang="en-US" dirty="0" smtClean="0"/>
              <a:t>。</a:t>
            </a:r>
            <a:endParaRPr lang="en-US" altLang="zh-CN" dirty="0" smtClean="0"/>
          </a:p>
          <a:p>
            <a:r>
              <a:rPr lang="zh-CN" altLang="en-US" dirty="0"/>
              <a:t>（</a:t>
            </a:r>
            <a:r>
              <a:rPr lang="en-US" altLang="zh-CN" dirty="0"/>
              <a:t>5</a:t>
            </a:r>
            <a:r>
              <a:rPr lang="zh-CN" altLang="en-US" dirty="0"/>
              <a:t>）分享与交流，再次提升幼儿的审美经验。</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785786" y="785794"/>
            <a:ext cx="7285037" cy="2200275"/>
          </a:xfrm>
          <a:prstGeom prst="rect">
            <a:avLst/>
          </a:prstGeom>
          <a:noFill/>
          <a:ln w="9525">
            <a:noFill/>
            <a:miter lim="800000"/>
            <a:headEnd/>
            <a:tailEnd/>
          </a:ln>
          <a:effectLst/>
        </p:spPr>
      </p:pic>
      <p:sp>
        <p:nvSpPr>
          <p:cNvPr id="3" name="矩形 2"/>
          <p:cNvSpPr/>
          <p:nvPr/>
        </p:nvSpPr>
        <p:spPr>
          <a:xfrm>
            <a:off x="714348" y="3429000"/>
            <a:ext cx="7358114" cy="1323439"/>
          </a:xfrm>
          <a:prstGeom prst="rect">
            <a:avLst/>
          </a:prstGeom>
        </p:spPr>
        <p:txBody>
          <a:bodyPr wrap="square">
            <a:spAutoFit/>
          </a:bodyPr>
          <a:lstStyle/>
          <a:p>
            <a:r>
              <a:rPr lang="zh-CN" altLang="en-US" sz="2000" b="1" i="1" dirty="0">
                <a:solidFill>
                  <a:srgbClr val="00B050"/>
                </a:solidFill>
              </a:rPr>
              <a:t>四、活动延伸</a:t>
            </a:r>
            <a:endParaRPr lang="en-US" altLang="zh-CN" sz="2000" b="1" i="1" dirty="0">
              <a:solidFill>
                <a:srgbClr val="00B050"/>
              </a:solidFill>
            </a:endParaRPr>
          </a:p>
          <a:p>
            <a:endParaRPr lang="zh-CN" altLang="en-US" sz="2000" b="1" i="1" dirty="0"/>
          </a:p>
          <a:p>
            <a:r>
              <a:rPr lang="zh-CN" altLang="en-US" sz="2000" b="1" i="1" dirty="0"/>
              <a:t>思考纸盒还可以变出什么动物，和家长一起开展纸盒变变变的制作活动</a:t>
            </a:r>
            <a:r>
              <a:rPr lang="zh-CN" altLang="en-US" sz="2000" b="1" i="1" dirty="0" smtClean="0"/>
              <a:t>。</a:t>
            </a:r>
            <a:endParaRPr lang="zh-CN" altLang="en-US" sz="2000" b="1" i="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3600" dirty="0">
                <a:latin typeface="方正粗圆简体" pitchFamily="2" charset="-122"/>
                <a:ea typeface="方正粗圆简体" pitchFamily="2" charset="-122"/>
              </a:rPr>
              <a:t>第一节 </a:t>
            </a:r>
            <a:r>
              <a:rPr lang="en-US" altLang="zh-CN" sz="3600" dirty="0" smtClean="0">
                <a:latin typeface="方正粗圆简体" pitchFamily="2" charset="-122"/>
                <a:ea typeface="方正粗圆简体" pitchFamily="2" charset="-122"/>
              </a:rPr>
              <a:t/>
            </a:r>
            <a:br>
              <a:rPr lang="en-US" altLang="zh-CN" sz="3600" dirty="0" smtClean="0">
                <a:latin typeface="方正粗圆简体" pitchFamily="2" charset="-122"/>
                <a:ea typeface="方正粗圆简体" pitchFamily="2" charset="-122"/>
              </a:rPr>
            </a:br>
            <a:r>
              <a:rPr lang="zh-CN" altLang="en-US" sz="3600" dirty="0" smtClean="0">
                <a:latin typeface="方正粗圆简体" pitchFamily="2" charset="-122"/>
                <a:ea typeface="方正粗圆简体" pitchFamily="2" charset="-122"/>
              </a:rPr>
              <a:t>手工</a:t>
            </a:r>
            <a:r>
              <a:rPr lang="zh-CN" altLang="en-US" sz="3600" dirty="0">
                <a:latin typeface="方正粗圆简体" pitchFamily="2" charset="-122"/>
                <a:ea typeface="方正粗圆简体" pitchFamily="2" charset="-122"/>
              </a:rPr>
              <a:t>在幼儿园玩教具制作中的运用</a:t>
            </a:r>
          </a:p>
        </p:txBody>
      </p:sp>
      <p:sp>
        <p:nvSpPr>
          <p:cNvPr id="4" name="矩形 3"/>
          <p:cNvSpPr/>
          <p:nvPr/>
        </p:nvSpPr>
        <p:spPr>
          <a:xfrm>
            <a:off x="1071538" y="1928802"/>
            <a:ext cx="7143800" cy="3477875"/>
          </a:xfrm>
          <a:prstGeom prst="rect">
            <a:avLst/>
          </a:prstGeom>
        </p:spPr>
        <p:txBody>
          <a:bodyPr wrap="square">
            <a:spAutoFit/>
          </a:bodyPr>
          <a:lstStyle/>
          <a:p>
            <a:r>
              <a:rPr lang="zh-CN" altLang="en-US" sz="2000" b="1" dirty="0"/>
              <a:t>玩教具是指幼儿在游戏或学习活动中使用的玩具、教具，它借用一定的物质材料（如泥、纸等），</a:t>
            </a:r>
            <a:r>
              <a:rPr lang="zh-CN" altLang="en-US" sz="2000" b="1" dirty="0" smtClean="0"/>
              <a:t>依据设计</a:t>
            </a:r>
            <a:r>
              <a:rPr lang="zh-CN" altLang="en-US" sz="2000" b="1" dirty="0"/>
              <a:t>要求，通过工业化生产或手工制作而完成的，集娱乐、游戏、学习、教育于一身，促进幼儿身心发展的游戏工具。</a:t>
            </a:r>
          </a:p>
          <a:p>
            <a:endParaRPr lang="en-US" altLang="zh-CN" sz="2000" b="1" dirty="0" smtClean="0"/>
          </a:p>
          <a:p>
            <a:r>
              <a:rPr lang="zh-CN" altLang="en-US" sz="2000" b="1" dirty="0" smtClean="0"/>
              <a:t>根据</a:t>
            </a:r>
            <a:r>
              <a:rPr lang="zh-CN" altLang="en-US" sz="2000" b="1" dirty="0"/>
              <a:t>幼儿园玩教具的</a:t>
            </a:r>
            <a:r>
              <a:rPr lang="zh-CN" altLang="en-US" sz="2000" b="1" dirty="0">
                <a:solidFill>
                  <a:srgbClr val="00B050"/>
                </a:solidFill>
              </a:rPr>
              <a:t>制作材料</a:t>
            </a:r>
            <a:r>
              <a:rPr lang="zh-CN" altLang="en-US" sz="2000" b="1" dirty="0"/>
              <a:t>不同，可以分为</a:t>
            </a:r>
            <a:r>
              <a:rPr lang="zh-CN" altLang="en-US" sz="2000" b="1" dirty="0">
                <a:solidFill>
                  <a:srgbClr val="FF0000"/>
                </a:solidFill>
              </a:rPr>
              <a:t>纸材料玩教具</a:t>
            </a:r>
            <a:r>
              <a:rPr lang="zh-CN" altLang="en-US" sz="2000" b="1" dirty="0"/>
              <a:t>、</a:t>
            </a:r>
            <a:r>
              <a:rPr lang="zh-CN" altLang="en-US" sz="2000" b="1" dirty="0">
                <a:solidFill>
                  <a:srgbClr val="FF0000"/>
                </a:solidFill>
              </a:rPr>
              <a:t>泥材料玩教具</a:t>
            </a:r>
            <a:r>
              <a:rPr lang="zh-CN" altLang="en-US" sz="2000" b="1" dirty="0"/>
              <a:t>、</a:t>
            </a:r>
            <a:r>
              <a:rPr lang="zh-CN" altLang="en-US" sz="2000" b="1" dirty="0">
                <a:solidFill>
                  <a:srgbClr val="FF0000"/>
                </a:solidFill>
              </a:rPr>
              <a:t>布材料玩教具</a:t>
            </a:r>
            <a:r>
              <a:rPr lang="zh-CN" altLang="en-US" sz="2000" b="1" dirty="0"/>
              <a:t>、</a:t>
            </a:r>
            <a:r>
              <a:rPr lang="zh-CN" altLang="en-US" sz="2000" b="1" dirty="0">
                <a:solidFill>
                  <a:srgbClr val="FF0000"/>
                </a:solidFill>
              </a:rPr>
              <a:t>自然材料玩教具</a:t>
            </a:r>
            <a:r>
              <a:rPr lang="zh-CN" altLang="en-US" sz="2000" b="1" dirty="0"/>
              <a:t>、</a:t>
            </a:r>
            <a:r>
              <a:rPr lang="zh-CN" altLang="en-US" sz="2000" b="1" dirty="0">
                <a:solidFill>
                  <a:srgbClr val="FF0000"/>
                </a:solidFill>
              </a:rPr>
              <a:t>废旧材料玩教具</a:t>
            </a:r>
            <a:r>
              <a:rPr lang="zh-CN" altLang="en-US" sz="2000" b="1" dirty="0"/>
              <a:t>等</a:t>
            </a:r>
            <a:r>
              <a:rPr lang="zh-CN" altLang="en-US" sz="2000" b="1" dirty="0" smtClean="0"/>
              <a:t>。</a:t>
            </a:r>
            <a:endParaRPr lang="zh-CN" altLang="en-US" sz="2000" b="1" dirty="0"/>
          </a:p>
          <a:p>
            <a:r>
              <a:rPr lang="zh-CN" altLang="en-US" sz="2000" b="1" dirty="0"/>
              <a:t>根据幼儿园玩教具的</a:t>
            </a:r>
            <a:r>
              <a:rPr lang="zh-CN" altLang="en-US" sz="2000" b="1" dirty="0">
                <a:solidFill>
                  <a:srgbClr val="00B050"/>
                </a:solidFill>
              </a:rPr>
              <a:t>功能</a:t>
            </a:r>
            <a:r>
              <a:rPr lang="zh-CN" altLang="en-US" sz="2000" b="1" dirty="0"/>
              <a:t>不同，又可以分为</a:t>
            </a:r>
            <a:r>
              <a:rPr lang="zh-CN" altLang="en-US" sz="2000" b="1" dirty="0">
                <a:solidFill>
                  <a:srgbClr val="FF0000"/>
                </a:solidFill>
              </a:rPr>
              <a:t>认知益智类玩教具</a:t>
            </a:r>
            <a:r>
              <a:rPr lang="zh-CN" altLang="en-US" sz="2000" b="1" dirty="0"/>
              <a:t>（七巧板等）、</a:t>
            </a:r>
            <a:r>
              <a:rPr lang="zh-CN" altLang="en-US" sz="2000" b="1" dirty="0">
                <a:solidFill>
                  <a:srgbClr val="FF0000"/>
                </a:solidFill>
              </a:rPr>
              <a:t>角色表演类玩教具</a:t>
            </a:r>
            <a:r>
              <a:rPr lang="zh-CN" altLang="en-US" sz="2000" b="1" dirty="0"/>
              <a:t>（水果玩具等）、</a:t>
            </a:r>
            <a:r>
              <a:rPr lang="zh-CN" altLang="en-US" sz="2000" b="1" dirty="0">
                <a:solidFill>
                  <a:srgbClr val="FF0000"/>
                </a:solidFill>
              </a:rPr>
              <a:t>体育活动玩教具</a:t>
            </a:r>
            <a:r>
              <a:rPr lang="zh-CN" altLang="en-US" sz="2000" b="1" dirty="0"/>
              <a:t>（梅花桩等）等。</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00100" y="500042"/>
            <a:ext cx="3262432" cy="461665"/>
          </a:xfrm>
          <a:prstGeom prst="rect">
            <a:avLst/>
          </a:prstGeom>
        </p:spPr>
        <p:txBody>
          <a:bodyPr wrap="none">
            <a:spAutoFit/>
          </a:bodyPr>
          <a:lstStyle/>
          <a:p>
            <a:r>
              <a:rPr lang="zh-CN" altLang="en-US" sz="2400" dirty="0">
                <a:solidFill>
                  <a:srgbClr val="FF0000"/>
                </a:solidFill>
                <a:latin typeface="黑体" pitchFamily="2" charset="-122"/>
                <a:ea typeface="黑体" pitchFamily="2" charset="-122"/>
              </a:rPr>
              <a:t>一、认知益智类玩教具</a:t>
            </a:r>
          </a:p>
        </p:txBody>
      </p:sp>
      <p:sp>
        <p:nvSpPr>
          <p:cNvPr id="3" name="矩形 2"/>
          <p:cNvSpPr/>
          <p:nvPr/>
        </p:nvSpPr>
        <p:spPr>
          <a:xfrm>
            <a:off x="1071538" y="1214422"/>
            <a:ext cx="6715172" cy="1477328"/>
          </a:xfrm>
          <a:prstGeom prst="rect">
            <a:avLst/>
          </a:prstGeom>
        </p:spPr>
        <p:txBody>
          <a:bodyPr wrap="square">
            <a:spAutoFit/>
          </a:bodyPr>
          <a:lstStyle/>
          <a:p>
            <a:r>
              <a:rPr lang="zh-CN" altLang="en-US" dirty="0" smtClean="0"/>
              <a:t>一般</a:t>
            </a:r>
            <a:r>
              <a:rPr lang="zh-CN" altLang="en-US" dirty="0"/>
              <a:t>是在幼儿班级内的建构区、益智区等区域活动中为幼儿提供玩教具，引导幼儿通过操作，了解数学概念、事物变化过程，如数字游戏玩教具。或者通过操作提升幼儿的认知和科学探究能力，如系鞋带、贴五官、七巧板等玩具。也可以通过一些玩教具的设计，鼓励幼儿进行精细动作的练习</a:t>
            </a:r>
            <a:r>
              <a:rPr lang="zh-CN" altLang="en-US" dirty="0" smtClean="0"/>
              <a:t>，促进</a:t>
            </a:r>
            <a:r>
              <a:rPr lang="zh-CN" altLang="en-US" dirty="0"/>
              <a:t>幼儿认知能力的</a:t>
            </a:r>
            <a:r>
              <a:rPr lang="zh-CN" altLang="en-US" dirty="0" smtClean="0"/>
              <a:t>发展。</a:t>
            </a:r>
            <a:endParaRPr lang="zh-CN" altLang="en-US" dirty="0"/>
          </a:p>
        </p:txBody>
      </p:sp>
      <p:pic>
        <p:nvPicPr>
          <p:cNvPr id="1026" name="Picture 2"/>
          <p:cNvPicPr>
            <a:picLocks noChangeAspect="1" noChangeArrowheads="1"/>
          </p:cNvPicPr>
          <p:nvPr/>
        </p:nvPicPr>
        <p:blipFill>
          <a:blip r:embed="rId2"/>
          <a:srcRect/>
          <a:stretch>
            <a:fillRect/>
          </a:stretch>
        </p:blipFill>
        <p:spPr bwMode="auto">
          <a:xfrm>
            <a:off x="785786" y="3286124"/>
            <a:ext cx="7494587" cy="2895600"/>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1500166" y="785794"/>
            <a:ext cx="5643602" cy="2336046"/>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srcRect/>
          <a:stretch>
            <a:fillRect/>
          </a:stretch>
        </p:blipFill>
        <p:spPr bwMode="auto">
          <a:xfrm>
            <a:off x="1285852" y="3429000"/>
            <a:ext cx="5962595" cy="2133598"/>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714348" y="642918"/>
            <a:ext cx="7342187" cy="2609850"/>
          </a:xfrm>
          <a:prstGeom prst="rect">
            <a:avLst/>
          </a:prstGeom>
          <a:noFill/>
          <a:ln w="9525">
            <a:noFill/>
            <a:miter lim="800000"/>
            <a:headEnd/>
            <a:tailEnd/>
          </a:ln>
          <a:effectLst/>
        </p:spPr>
      </p:pic>
      <p:sp>
        <p:nvSpPr>
          <p:cNvPr id="3" name="矩形 2"/>
          <p:cNvSpPr/>
          <p:nvPr/>
        </p:nvSpPr>
        <p:spPr>
          <a:xfrm>
            <a:off x="642910" y="3567074"/>
            <a:ext cx="7643866" cy="2677656"/>
          </a:xfrm>
          <a:prstGeom prst="rect">
            <a:avLst/>
          </a:prstGeom>
        </p:spPr>
        <p:txBody>
          <a:bodyPr wrap="square">
            <a:spAutoFit/>
          </a:bodyPr>
          <a:lstStyle/>
          <a:p>
            <a:r>
              <a:rPr lang="zh-CN" altLang="en-US" sz="2400" b="1" dirty="0">
                <a:solidFill>
                  <a:srgbClr val="00B050"/>
                </a:solidFill>
                <a:latin typeface="Times New Roman" pitchFamily="18" charset="0"/>
                <a:cs typeface="Times New Roman" pitchFamily="18" charset="0"/>
              </a:rPr>
              <a:t>说明： </a:t>
            </a:r>
          </a:p>
          <a:p>
            <a:r>
              <a:rPr lang="en-US" altLang="zh-CN" b="1" dirty="0">
                <a:latin typeface="Times New Roman" pitchFamily="18" charset="0"/>
                <a:cs typeface="Times New Roman" pitchFamily="18" charset="0"/>
              </a:rPr>
              <a:t>1</a:t>
            </a:r>
            <a:r>
              <a:rPr lang="zh-CN" altLang="en-US" b="1" dirty="0">
                <a:latin typeface="Times New Roman" pitchFamily="18" charset="0"/>
                <a:cs typeface="Times New Roman" pitchFamily="18" charset="0"/>
              </a:rPr>
              <a:t>．图</a:t>
            </a:r>
            <a:r>
              <a:rPr lang="en-US" altLang="zh-CN" b="1" dirty="0">
                <a:latin typeface="Times New Roman" pitchFamily="18" charset="0"/>
                <a:cs typeface="Times New Roman" pitchFamily="18" charset="0"/>
              </a:rPr>
              <a:t>6-1-1</a:t>
            </a:r>
            <a:r>
              <a:rPr lang="zh-CN" altLang="en-US" b="1" dirty="0">
                <a:latin typeface="Times New Roman" pitchFamily="18" charset="0"/>
                <a:cs typeface="Times New Roman" pitchFamily="18" charset="0"/>
              </a:rPr>
              <a:t>为小班教具“贴五官”</a:t>
            </a:r>
            <a:r>
              <a:rPr lang="zh-CN" altLang="en-US" b="1" dirty="0" smtClean="0">
                <a:latin typeface="Times New Roman" pitchFamily="18" charset="0"/>
                <a:cs typeface="Times New Roman" pitchFamily="18" charset="0"/>
              </a:rPr>
              <a:t>，材料</a:t>
            </a:r>
            <a:r>
              <a:rPr lang="zh-CN" altLang="en-US" b="1" dirty="0">
                <a:latin typeface="Times New Roman" pitchFamily="18" charset="0"/>
                <a:cs typeface="Times New Roman" pitchFamily="18" charset="0"/>
              </a:rPr>
              <a:t>有不织布、魔法贴 </a:t>
            </a:r>
            <a:r>
              <a:rPr lang="zh-CN" altLang="en-US" b="1" dirty="0" smtClean="0">
                <a:latin typeface="Times New Roman" pitchFamily="18" charset="0"/>
                <a:cs typeface="Times New Roman" pitchFamily="18" charset="0"/>
              </a:rPr>
              <a:t>。通过</a:t>
            </a:r>
            <a:r>
              <a:rPr lang="zh-CN" altLang="en-US" b="1" dirty="0">
                <a:latin typeface="Times New Roman" pitchFamily="18" charset="0"/>
                <a:cs typeface="Times New Roman" pitchFamily="18" charset="0"/>
              </a:rPr>
              <a:t>拼贴的方式发展幼儿对于五官位置和形状的认知能力。</a:t>
            </a:r>
          </a:p>
          <a:p>
            <a:r>
              <a:rPr lang="en-US" altLang="zh-CN" b="1" dirty="0">
                <a:latin typeface="Times New Roman" pitchFamily="18" charset="0"/>
                <a:cs typeface="Times New Roman" pitchFamily="18" charset="0"/>
              </a:rPr>
              <a:t>2</a:t>
            </a:r>
            <a:r>
              <a:rPr lang="zh-CN" altLang="en-US" b="1" dirty="0">
                <a:latin typeface="Times New Roman" pitchFamily="18" charset="0"/>
                <a:cs typeface="Times New Roman" pitchFamily="18" charset="0"/>
              </a:rPr>
              <a:t>．图</a:t>
            </a:r>
            <a:r>
              <a:rPr lang="en-US" altLang="zh-CN" b="1" dirty="0">
                <a:latin typeface="Times New Roman" pitchFamily="18" charset="0"/>
                <a:cs typeface="Times New Roman" pitchFamily="18" charset="0"/>
              </a:rPr>
              <a:t>6-1-2</a:t>
            </a:r>
            <a:r>
              <a:rPr lang="zh-CN" altLang="en-US" b="1" dirty="0">
                <a:latin typeface="Times New Roman" pitchFamily="18" charset="0"/>
                <a:cs typeface="Times New Roman" pitchFamily="18" charset="0"/>
              </a:rPr>
              <a:t>为大班教具“系鞋带”</a:t>
            </a:r>
            <a:r>
              <a:rPr lang="zh-CN" altLang="en-US" b="1" dirty="0" smtClean="0">
                <a:latin typeface="Times New Roman" pitchFamily="18" charset="0"/>
                <a:cs typeface="Times New Roman" pitchFamily="18" charset="0"/>
              </a:rPr>
              <a:t>，材料</a:t>
            </a:r>
            <a:r>
              <a:rPr lang="zh-CN" altLang="en-US" b="1" dirty="0">
                <a:latin typeface="Times New Roman" pitchFamily="18" charset="0"/>
                <a:cs typeface="Times New Roman" pitchFamily="18" charset="0"/>
              </a:rPr>
              <a:t>有纸盒、鞋带</a:t>
            </a:r>
            <a:r>
              <a:rPr lang="zh-CN" altLang="en-US" b="1" dirty="0" smtClean="0">
                <a:latin typeface="Times New Roman" pitchFamily="18" charset="0"/>
                <a:cs typeface="Times New Roman" pitchFamily="18" charset="0"/>
              </a:rPr>
              <a:t>。通过</a:t>
            </a:r>
            <a:r>
              <a:rPr lang="zh-CN" altLang="en-US" b="1" dirty="0">
                <a:latin typeface="Times New Roman" pitchFamily="18" charset="0"/>
                <a:cs typeface="Times New Roman" pitchFamily="18" charset="0"/>
              </a:rPr>
              <a:t>系鞋带帮助幼儿提升精细动作能力，另外可以提升幼儿的认知能力。</a:t>
            </a:r>
          </a:p>
          <a:p>
            <a:r>
              <a:rPr lang="en-US" altLang="zh-CN" b="1" dirty="0">
                <a:latin typeface="Times New Roman" pitchFamily="18" charset="0"/>
                <a:cs typeface="Times New Roman" pitchFamily="18" charset="0"/>
              </a:rPr>
              <a:t>3</a:t>
            </a:r>
            <a:r>
              <a:rPr lang="zh-CN" altLang="en-US" b="1" dirty="0">
                <a:latin typeface="Times New Roman" pitchFamily="18" charset="0"/>
                <a:cs typeface="Times New Roman" pitchFamily="18" charset="0"/>
              </a:rPr>
              <a:t>．图</a:t>
            </a:r>
            <a:r>
              <a:rPr lang="en-US" altLang="zh-CN" b="1" dirty="0">
                <a:latin typeface="Times New Roman" pitchFamily="18" charset="0"/>
                <a:cs typeface="Times New Roman" pitchFamily="18" charset="0"/>
              </a:rPr>
              <a:t>6-1-3</a:t>
            </a:r>
            <a:r>
              <a:rPr lang="zh-CN" altLang="en-US" b="1" dirty="0">
                <a:latin typeface="Times New Roman" pitchFamily="18" charset="0"/>
                <a:cs typeface="Times New Roman" pitchFamily="18" charset="0"/>
              </a:rPr>
              <a:t>为中班教具“七巧板”</a:t>
            </a:r>
            <a:r>
              <a:rPr lang="zh-CN" altLang="en-US" b="1" dirty="0" smtClean="0">
                <a:latin typeface="Times New Roman" pitchFamily="18" charset="0"/>
                <a:cs typeface="Times New Roman" pitchFamily="18" charset="0"/>
              </a:rPr>
              <a:t>，采用</a:t>
            </a:r>
            <a:r>
              <a:rPr lang="zh-CN" altLang="en-US" b="1" dirty="0">
                <a:latin typeface="Times New Roman" pitchFamily="18" charset="0"/>
                <a:cs typeface="Times New Roman" pitchFamily="18" charset="0"/>
              </a:rPr>
              <a:t>厚卡纸或木块制作</a:t>
            </a:r>
            <a:r>
              <a:rPr lang="zh-CN" altLang="en-US" b="1" dirty="0" smtClean="0">
                <a:latin typeface="Times New Roman" pitchFamily="18" charset="0"/>
                <a:cs typeface="Times New Roman" pitchFamily="18" charset="0"/>
              </a:rPr>
              <a:t>，锻炼</a:t>
            </a:r>
            <a:r>
              <a:rPr lang="zh-CN" altLang="en-US" b="1" dirty="0">
                <a:latin typeface="Times New Roman" pitchFamily="18" charset="0"/>
                <a:cs typeface="Times New Roman" pitchFamily="18" charset="0"/>
              </a:rPr>
              <a:t>幼儿不同形状的拼摆以及想象和创造能力。</a:t>
            </a:r>
          </a:p>
          <a:p>
            <a:r>
              <a:rPr lang="en-US" altLang="zh-CN" b="1" dirty="0">
                <a:latin typeface="Times New Roman" pitchFamily="18" charset="0"/>
                <a:cs typeface="Times New Roman" pitchFamily="18" charset="0"/>
              </a:rPr>
              <a:t>4</a:t>
            </a:r>
            <a:r>
              <a:rPr lang="zh-CN" altLang="en-US" b="1" dirty="0">
                <a:latin typeface="Times New Roman" pitchFamily="18" charset="0"/>
                <a:cs typeface="Times New Roman" pitchFamily="18" charset="0"/>
              </a:rPr>
              <a:t>．图</a:t>
            </a:r>
            <a:r>
              <a:rPr lang="en-US" altLang="zh-CN" b="1" dirty="0">
                <a:latin typeface="Times New Roman" pitchFamily="18" charset="0"/>
                <a:cs typeface="Times New Roman" pitchFamily="18" charset="0"/>
              </a:rPr>
              <a:t>6-1-4</a:t>
            </a:r>
            <a:r>
              <a:rPr lang="zh-CN" altLang="en-US" b="1" dirty="0">
                <a:latin typeface="Times New Roman" pitchFamily="18" charset="0"/>
                <a:cs typeface="Times New Roman" pitchFamily="18" charset="0"/>
              </a:rPr>
              <a:t>大班教具“夹豆子”，材料相对简单</a:t>
            </a:r>
            <a:r>
              <a:rPr lang="zh-CN" altLang="en-US" b="1" dirty="0" smtClean="0">
                <a:latin typeface="Times New Roman" pitchFamily="18" charset="0"/>
                <a:cs typeface="Times New Roman" pitchFamily="18" charset="0"/>
              </a:rPr>
              <a:t>，锻炼</a:t>
            </a:r>
            <a:r>
              <a:rPr lang="zh-CN" altLang="en-US" b="1" dirty="0">
                <a:latin typeface="Times New Roman" pitchFamily="18" charset="0"/>
                <a:cs typeface="Times New Roman" pitchFamily="18" charset="0"/>
              </a:rPr>
              <a:t>幼儿的分类能力以及手指的灵活性。</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4348" y="1285860"/>
            <a:ext cx="7572428" cy="3477875"/>
          </a:xfrm>
          <a:prstGeom prst="rect">
            <a:avLst/>
          </a:prstGeom>
        </p:spPr>
        <p:txBody>
          <a:bodyPr wrap="square">
            <a:spAutoFit/>
          </a:bodyPr>
          <a:lstStyle/>
          <a:p>
            <a:r>
              <a:rPr lang="en-US" altLang="zh-CN" sz="2000" b="1" dirty="0">
                <a:latin typeface="Times New Roman" pitchFamily="18" charset="0"/>
                <a:cs typeface="Times New Roman" pitchFamily="18" charset="0"/>
              </a:rPr>
              <a:t>5</a:t>
            </a:r>
            <a:r>
              <a:rPr lang="zh-CN" altLang="en-US" sz="2000" b="1" dirty="0">
                <a:latin typeface="Times New Roman" pitchFamily="18" charset="0"/>
                <a:cs typeface="Times New Roman" pitchFamily="18" charset="0"/>
              </a:rPr>
              <a:t>．图</a:t>
            </a:r>
            <a:r>
              <a:rPr lang="en-US" altLang="zh-CN" sz="2000" b="1" dirty="0">
                <a:latin typeface="Times New Roman" pitchFamily="18" charset="0"/>
                <a:cs typeface="Times New Roman" pitchFamily="18" charset="0"/>
              </a:rPr>
              <a:t>6-1-5</a:t>
            </a:r>
            <a:r>
              <a:rPr lang="zh-CN" altLang="en-US" sz="2000" b="1" dirty="0">
                <a:latin typeface="Times New Roman" pitchFamily="18" charset="0"/>
                <a:cs typeface="Times New Roman" pitchFamily="18" charset="0"/>
              </a:rPr>
              <a:t>为大班玩教具“钓鱼比赛”</a:t>
            </a:r>
            <a:r>
              <a:rPr lang="zh-CN" altLang="en-US" sz="2000" b="1" dirty="0" smtClean="0">
                <a:latin typeface="Times New Roman" pitchFamily="18" charset="0"/>
                <a:cs typeface="Times New Roman" pitchFamily="18" charset="0"/>
              </a:rPr>
              <a:t>，采用棉线</a:t>
            </a:r>
            <a:r>
              <a:rPr lang="zh-CN" altLang="en-US" sz="2000" b="1" dirty="0">
                <a:latin typeface="Times New Roman" pitchFamily="18" charset="0"/>
                <a:cs typeface="Times New Roman" pitchFamily="18" charset="0"/>
              </a:rPr>
              <a:t>、色卡纸、泡沫板等废旧材料，运用剪贴的方式制作</a:t>
            </a:r>
            <a:r>
              <a:rPr lang="zh-CN" altLang="en-US" sz="2000" b="1" dirty="0" smtClean="0">
                <a:latin typeface="Times New Roman" pitchFamily="18" charset="0"/>
                <a:cs typeface="Times New Roman" pitchFamily="18" charset="0"/>
              </a:rPr>
              <a:t>。锻炼</a:t>
            </a:r>
            <a:r>
              <a:rPr lang="zh-CN" altLang="en-US" sz="2000" b="1" dirty="0">
                <a:latin typeface="Times New Roman" pitchFamily="18" charset="0"/>
                <a:cs typeface="Times New Roman" pitchFamily="18" charset="0"/>
              </a:rPr>
              <a:t>幼儿的手眼协调能力和精细动作。</a:t>
            </a:r>
          </a:p>
          <a:p>
            <a:r>
              <a:rPr lang="en-US" altLang="zh-CN" sz="2000" b="1" dirty="0">
                <a:latin typeface="Times New Roman" pitchFamily="18" charset="0"/>
                <a:cs typeface="Times New Roman" pitchFamily="18" charset="0"/>
              </a:rPr>
              <a:t>6</a:t>
            </a:r>
            <a:r>
              <a:rPr lang="zh-CN" altLang="en-US" sz="2000" b="1" dirty="0">
                <a:latin typeface="Times New Roman" pitchFamily="18" charset="0"/>
                <a:cs typeface="Times New Roman" pitchFamily="18" charset="0"/>
              </a:rPr>
              <a:t>．图</a:t>
            </a:r>
            <a:r>
              <a:rPr lang="en-US" altLang="zh-CN" sz="2000" b="1" dirty="0">
                <a:latin typeface="Times New Roman" pitchFamily="18" charset="0"/>
                <a:cs typeface="Times New Roman" pitchFamily="18" charset="0"/>
              </a:rPr>
              <a:t>6-1-6</a:t>
            </a:r>
            <a:r>
              <a:rPr lang="zh-CN" altLang="en-US" sz="2000" b="1" dirty="0">
                <a:latin typeface="Times New Roman" pitchFamily="18" charset="0"/>
                <a:cs typeface="Times New Roman" pitchFamily="18" charset="0"/>
              </a:rPr>
              <a:t>为大班数学活动教具“手指数数”</a:t>
            </a:r>
            <a:r>
              <a:rPr lang="zh-CN" altLang="en-US" sz="2000" b="1" dirty="0" smtClean="0">
                <a:latin typeface="Times New Roman" pitchFamily="18" charset="0"/>
                <a:cs typeface="Times New Roman" pitchFamily="18" charset="0"/>
              </a:rPr>
              <a:t>，采用卡纸</a:t>
            </a:r>
            <a:r>
              <a:rPr lang="zh-CN" altLang="en-US" sz="2000" b="1" dirty="0">
                <a:latin typeface="Times New Roman" pitchFamily="18" charset="0"/>
                <a:cs typeface="Times New Roman" pitchFamily="18" charset="0"/>
              </a:rPr>
              <a:t>、纸盒等材料，通过剪贴的方式制作。可以提升幼儿的数学运算能力</a:t>
            </a:r>
            <a:r>
              <a:rPr lang="zh-CN" altLang="en-US" sz="2000" b="1" dirty="0" smtClean="0">
                <a:latin typeface="Times New Roman" pitchFamily="18" charset="0"/>
                <a:cs typeface="Times New Roman" pitchFamily="18" charset="0"/>
              </a:rPr>
              <a:t>。</a:t>
            </a:r>
            <a:endParaRPr lang="en-US" altLang="zh-CN" sz="2000" b="1" dirty="0" smtClean="0">
              <a:latin typeface="Times New Roman" pitchFamily="18" charset="0"/>
              <a:cs typeface="Times New Roman" pitchFamily="18" charset="0"/>
            </a:endParaRPr>
          </a:p>
          <a:p>
            <a:r>
              <a:rPr lang="en-US" altLang="zh-CN" sz="2000" b="1" dirty="0">
                <a:latin typeface="Times New Roman" pitchFamily="18" charset="0"/>
                <a:cs typeface="Times New Roman" pitchFamily="18" charset="0"/>
              </a:rPr>
              <a:t>7</a:t>
            </a:r>
            <a:r>
              <a:rPr lang="zh-CN" altLang="en-US" sz="2000" b="1" dirty="0">
                <a:latin typeface="Times New Roman" pitchFamily="18" charset="0"/>
                <a:cs typeface="Times New Roman" pitchFamily="18" charset="0"/>
              </a:rPr>
              <a:t>．图</a:t>
            </a:r>
            <a:r>
              <a:rPr lang="en-US" altLang="zh-CN" sz="2000" b="1" dirty="0">
                <a:latin typeface="Times New Roman" pitchFamily="18" charset="0"/>
                <a:cs typeface="Times New Roman" pitchFamily="18" charset="0"/>
              </a:rPr>
              <a:t>6-1-7</a:t>
            </a:r>
            <a:r>
              <a:rPr lang="zh-CN" altLang="en-US" sz="2000" b="1" dirty="0">
                <a:latin typeface="Times New Roman" pitchFamily="18" charset="0"/>
                <a:cs typeface="Times New Roman" pitchFamily="18" charset="0"/>
              </a:rPr>
              <a:t>为大班益智区玩具“套圈”游戏</a:t>
            </a:r>
            <a:r>
              <a:rPr lang="zh-CN" altLang="en-US" sz="2000" b="1" dirty="0" smtClean="0">
                <a:latin typeface="Times New Roman" pitchFamily="18" charset="0"/>
                <a:cs typeface="Times New Roman" pitchFamily="18" charset="0"/>
              </a:rPr>
              <a:t>，用纸</a:t>
            </a:r>
            <a:r>
              <a:rPr lang="zh-CN" altLang="en-US" sz="2000" b="1" dirty="0">
                <a:latin typeface="Times New Roman" pitchFamily="18" charset="0"/>
                <a:cs typeface="Times New Roman" pitchFamily="18" charset="0"/>
              </a:rPr>
              <a:t>筒、铁丝、彩纸等材料， 通过拼贴制作。可以提升幼儿的手眼协调能力和形状认知能力。</a:t>
            </a:r>
          </a:p>
          <a:p>
            <a:r>
              <a:rPr lang="en-US" altLang="zh-CN" sz="2000" b="1" dirty="0">
                <a:latin typeface="Times New Roman" pitchFamily="18" charset="0"/>
                <a:cs typeface="Times New Roman" pitchFamily="18" charset="0"/>
              </a:rPr>
              <a:t>8</a:t>
            </a:r>
            <a:r>
              <a:rPr lang="zh-CN" altLang="en-US" sz="2000" b="1" dirty="0">
                <a:latin typeface="Times New Roman" pitchFamily="18" charset="0"/>
                <a:cs typeface="Times New Roman" pitchFamily="18" charset="0"/>
              </a:rPr>
              <a:t>．图</a:t>
            </a:r>
            <a:r>
              <a:rPr lang="en-US" altLang="zh-CN" sz="2000" b="1" dirty="0">
                <a:latin typeface="Times New Roman" pitchFamily="18" charset="0"/>
                <a:cs typeface="Times New Roman" pitchFamily="18" charset="0"/>
              </a:rPr>
              <a:t>6-1-8</a:t>
            </a:r>
            <a:r>
              <a:rPr lang="zh-CN" altLang="en-US" sz="2000" b="1" dirty="0">
                <a:latin typeface="Times New Roman" pitchFamily="18" charset="0"/>
                <a:cs typeface="Times New Roman" pitchFamily="18" charset="0"/>
              </a:rPr>
              <a:t>为小班益智区玩教具“缠线游戏”</a:t>
            </a:r>
            <a:r>
              <a:rPr lang="zh-CN" altLang="en-US" sz="2000" b="1" dirty="0" smtClean="0">
                <a:latin typeface="Times New Roman" pitchFamily="18" charset="0"/>
                <a:cs typeface="Times New Roman" pitchFamily="18" charset="0"/>
              </a:rPr>
              <a:t>，采用</a:t>
            </a:r>
            <a:r>
              <a:rPr lang="zh-CN" altLang="en-US" sz="2000" b="1" dirty="0">
                <a:latin typeface="Times New Roman" pitchFamily="18" charset="0"/>
                <a:cs typeface="Times New Roman" pitchFamily="18" charset="0"/>
              </a:rPr>
              <a:t>了硬纸板、毛线等材料，运用剪的方式制作。幼儿可以通过缠绕，锻炼手指灵活性。</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28662" y="428604"/>
            <a:ext cx="3262432" cy="461665"/>
          </a:xfrm>
          <a:prstGeom prst="rect">
            <a:avLst/>
          </a:prstGeom>
        </p:spPr>
        <p:txBody>
          <a:bodyPr wrap="none">
            <a:spAutoFit/>
          </a:bodyPr>
          <a:lstStyle/>
          <a:p>
            <a:r>
              <a:rPr lang="zh-CN" altLang="en-US" sz="2400" dirty="0">
                <a:solidFill>
                  <a:srgbClr val="FF0000"/>
                </a:solidFill>
                <a:latin typeface="黑体" pitchFamily="2" charset="-122"/>
                <a:ea typeface="黑体" pitchFamily="2" charset="-122"/>
              </a:rPr>
              <a:t>二、角色表演类玩教具</a:t>
            </a:r>
          </a:p>
        </p:txBody>
      </p:sp>
      <p:sp>
        <p:nvSpPr>
          <p:cNvPr id="3" name="矩形 2"/>
          <p:cNvSpPr/>
          <p:nvPr/>
        </p:nvSpPr>
        <p:spPr>
          <a:xfrm>
            <a:off x="785786" y="1214422"/>
            <a:ext cx="7429552" cy="1200329"/>
          </a:xfrm>
          <a:prstGeom prst="rect">
            <a:avLst/>
          </a:prstGeom>
        </p:spPr>
        <p:txBody>
          <a:bodyPr wrap="square">
            <a:spAutoFit/>
          </a:bodyPr>
          <a:lstStyle/>
          <a:p>
            <a:r>
              <a:rPr lang="zh-CN" altLang="en-US" dirty="0"/>
              <a:t>一般是在表演区、娃娃家、小舞台等区域活动中为幼儿提供玩教具，引导幼儿进行角色表演、歌舞表演、戏剧表演等。教师可以制作一些头饰、乐器、表演服饰，引导幼儿开展表演游戏。</a:t>
            </a:r>
            <a:r>
              <a:rPr lang="zh-CN" altLang="en-US" dirty="0" smtClean="0"/>
              <a:t>另外还</a:t>
            </a:r>
            <a:r>
              <a:rPr lang="zh-CN" altLang="en-US" dirty="0"/>
              <a:t>可以制作一些水果、食物等玩教具，引导幼儿开展小厨房、水果店等角色游戏的扮演。</a:t>
            </a:r>
          </a:p>
        </p:txBody>
      </p:sp>
      <p:pic>
        <p:nvPicPr>
          <p:cNvPr id="4098" name="Picture 2"/>
          <p:cNvPicPr>
            <a:picLocks noChangeAspect="1" noChangeArrowheads="1"/>
          </p:cNvPicPr>
          <p:nvPr/>
        </p:nvPicPr>
        <p:blipFill>
          <a:blip r:embed="rId2"/>
          <a:srcRect/>
          <a:stretch>
            <a:fillRect/>
          </a:stretch>
        </p:blipFill>
        <p:spPr bwMode="auto">
          <a:xfrm>
            <a:off x="714348" y="2857496"/>
            <a:ext cx="7170737" cy="3162300"/>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220312" y="1071546"/>
            <a:ext cx="5637572" cy="2738433"/>
          </a:xfrm>
          <a:prstGeom prst="rect">
            <a:avLst/>
          </a:prstGeom>
          <a:noFill/>
          <a:ln w="9525">
            <a:noFill/>
            <a:miter lim="800000"/>
            <a:headEnd/>
            <a:tailEnd/>
          </a:ln>
          <a:effectLst/>
        </p:spPr>
      </p:pic>
      <p:pic>
        <p:nvPicPr>
          <p:cNvPr id="5123" name="Picture 3"/>
          <p:cNvPicPr>
            <a:picLocks noChangeAspect="1" noChangeArrowheads="1"/>
          </p:cNvPicPr>
          <p:nvPr/>
        </p:nvPicPr>
        <p:blipFill>
          <a:blip r:embed="rId3"/>
          <a:srcRect/>
          <a:stretch>
            <a:fillRect/>
          </a:stretch>
        </p:blipFill>
        <p:spPr bwMode="auto">
          <a:xfrm>
            <a:off x="1030313" y="3857628"/>
            <a:ext cx="7113587" cy="2495550"/>
          </a:xfrm>
          <a:prstGeom prst="rect">
            <a:avLst/>
          </a:prstGeom>
          <a:noFill/>
          <a:ln w="9525">
            <a:noFill/>
            <a:miter lim="800000"/>
            <a:headEnd/>
            <a:tailEnd/>
          </a:ln>
          <a:effectLst/>
        </p:spPr>
      </p:pic>
      <p:pic>
        <p:nvPicPr>
          <p:cNvPr id="5124" name="Picture 4"/>
          <p:cNvPicPr>
            <a:picLocks noChangeAspect="1" noChangeArrowheads="1"/>
          </p:cNvPicPr>
          <p:nvPr/>
        </p:nvPicPr>
        <p:blipFill>
          <a:blip r:embed="rId4"/>
          <a:srcRect/>
          <a:stretch>
            <a:fillRect/>
          </a:stretch>
        </p:blipFill>
        <p:spPr bwMode="auto">
          <a:xfrm>
            <a:off x="5929322" y="1643050"/>
            <a:ext cx="2911225" cy="2009780"/>
          </a:xfrm>
          <a:prstGeom prst="rect">
            <a:avLst/>
          </a:prstGeom>
          <a:noFill/>
          <a:ln w="9525">
            <a:noFill/>
            <a:miter lim="800000"/>
            <a:headEnd/>
            <a:tailEnd/>
          </a:ln>
          <a:effectLst/>
        </p:spPr>
      </p:pic>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250</TotalTime>
  <Words>1994</Words>
  <Application>Microsoft Office PowerPoint</Application>
  <PresentationFormat>全屏显示(4:3)</PresentationFormat>
  <Paragraphs>98</Paragraphs>
  <Slides>26</Slides>
  <Notes>0</Notes>
  <HiddenSlides>0</HiddenSlides>
  <MMClips>0</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单元六 　  手工与幼儿园教学应用</vt:lpstr>
      <vt:lpstr>幻灯片 2</vt:lpstr>
      <vt:lpstr>第一节  手工在幼儿园玩教具制作中的运用</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单元六 　  手工与幼儿园教学应用</dc:title>
  <dc:creator>User</dc:creator>
  <cp:lastModifiedBy>User</cp:lastModifiedBy>
  <cp:revision>27</cp:revision>
  <dcterms:created xsi:type="dcterms:W3CDTF">2018-06-13T06:39:09Z</dcterms:created>
  <dcterms:modified xsi:type="dcterms:W3CDTF">2018-06-13T10:49:20Z</dcterms:modified>
</cp:coreProperties>
</file>