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</p:sldMasterIdLst>
  <p:sldIdLst>
    <p:sldId id="256" r:id="rId3"/>
    <p:sldId id="257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2FBAE0-0CC7-4658-AB08-70B40599A51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EB7B150-5CBA-4681-8478-85AF8A0E62FA}">
      <dgm:prSet custT="1"/>
      <dgm:spPr/>
      <dgm:t>
        <a:bodyPr/>
        <a:lstStyle/>
        <a:p>
          <a:pPr rtl="0"/>
          <a:r>
            <a:rPr lang="zh-CN" sz="2800" b="1" dirty="0" smtClean="0">
              <a:latin typeface="微软雅黑" pitchFamily="34" charset="-122"/>
              <a:ea typeface="微软雅黑" pitchFamily="34" charset="-122"/>
            </a:rPr>
            <a:t>学习目标</a:t>
          </a:r>
          <a:endParaRPr lang="en-US" sz="2800" b="1" dirty="0">
            <a:latin typeface="微软雅黑" pitchFamily="34" charset="-122"/>
            <a:ea typeface="微软雅黑" pitchFamily="34" charset="-122"/>
          </a:endParaRPr>
        </a:p>
      </dgm:t>
    </dgm:pt>
    <dgm:pt modelId="{3FF78505-85FE-4464-B8A8-248CC4DC8496}" type="parTrans" cxnId="{F2CCA730-B505-43C2-9ADD-C2C66C254ED9}">
      <dgm:prSet/>
      <dgm:spPr/>
      <dgm:t>
        <a:bodyPr/>
        <a:lstStyle/>
        <a:p>
          <a:endParaRPr lang="zh-CN" altLang="en-US" sz="2400"/>
        </a:p>
      </dgm:t>
    </dgm:pt>
    <dgm:pt modelId="{8F9B0351-B021-40E9-92C0-ED63363AE4CA}" type="sibTrans" cxnId="{F2CCA730-B505-43C2-9ADD-C2C66C254ED9}">
      <dgm:prSet/>
      <dgm:spPr/>
      <dgm:t>
        <a:bodyPr/>
        <a:lstStyle/>
        <a:p>
          <a:endParaRPr lang="zh-CN" altLang="en-US" sz="2400"/>
        </a:p>
      </dgm:t>
    </dgm:pt>
    <dgm:pt modelId="{D2CC3F0A-CCB1-4D8E-AFA0-50736AC49067}">
      <dgm:prSet custT="1"/>
      <dgm:spPr/>
      <dgm:t>
        <a:bodyPr/>
        <a:lstStyle/>
        <a:p>
          <a:pPr rtl="0"/>
          <a:r>
            <a:rPr lang="en-US" sz="2400" dirty="0" smtClean="0"/>
            <a:t>1</a:t>
          </a:r>
          <a:r>
            <a:rPr lang="zh-CN" sz="2400" dirty="0" smtClean="0"/>
            <a:t>．了解不同泥材料的特性以及在幼儿园中的应用； </a:t>
          </a:r>
          <a:endParaRPr lang="zh-CN" sz="2400" dirty="0"/>
        </a:p>
      </dgm:t>
    </dgm:pt>
    <dgm:pt modelId="{4E359078-634F-4325-A068-2D679C7034B6}" type="parTrans" cxnId="{7A32FBB5-026B-4E8B-9E01-C6A5DDB51AF8}">
      <dgm:prSet/>
      <dgm:spPr/>
      <dgm:t>
        <a:bodyPr/>
        <a:lstStyle/>
        <a:p>
          <a:endParaRPr lang="zh-CN" altLang="en-US" sz="2400"/>
        </a:p>
      </dgm:t>
    </dgm:pt>
    <dgm:pt modelId="{A2F69FA8-59F2-4E0E-B91F-EAC23ADB5083}" type="sibTrans" cxnId="{7A32FBB5-026B-4E8B-9E01-C6A5DDB51AF8}">
      <dgm:prSet/>
      <dgm:spPr/>
      <dgm:t>
        <a:bodyPr/>
        <a:lstStyle/>
        <a:p>
          <a:endParaRPr lang="zh-CN" altLang="en-US" sz="2400"/>
        </a:p>
      </dgm:t>
    </dgm:pt>
    <dgm:pt modelId="{10EA4277-0222-4BA3-B2B9-718331B5BF52}">
      <dgm:prSet custT="1"/>
      <dgm:spPr/>
      <dgm:t>
        <a:bodyPr/>
        <a:lstStyle/>
        <a:p>
          <a:pPr rtl="0"/>
          <a:r>
            <a:rPr lang="en-US" sz="2400" dirty="0" smtClean="0"/>
            <a:t>2</a:t>
          </a:r>
          <a:r>
            <a:rPr lang="zh-CN" sz="2400" dirty="0" smtClean="0"/>
            <a:t>．掌握泥圆雕和泥浮雕的技法要领； </a:t>
          </a:r>
          <a:endParaRPr lang="zh-CN" sz="2400" dirty="0"/>
        </a:p>
      </dgm:t>
    </dgm:pt>
    <dgm:pt modelId="{573567EB-70F9-4917-B325-0AAFAFF9E5BF}" type="parTrans" cxnId="{28949F32-6AC1-4B98-9A40-7C4C875B6902}">
      <dgm:prSet/>
      <dgm:spPr/>
      <dgm:t>
        <a:bodyPr/>
        <a:lstStyle/>
        <a:p>
          <a:endParaRPr lang="zh-CN" altLang="en-US" sz="2400"/>
        </a:p>
      </dgm:t>
    </dgm:pt>
    <dgm:pt modelId="{281E3425-ABC6-47D3-9E78-583EF9C7F9CF}" type="sibTrans" cxnId="{28949F32-6AC1-4B98-9A40-7C4C875B6902}">
      <dgm:prSet/>
      <dgm:spPr/>
      <dgm:t>
        <a:bodyPr/>
        <a:lstStyle/>
        <a:p>
          <a:endParaRPr lang="zh-CN" altLang="en-US" sz="2400"/>
        </a:p>
      </dgm:t>
    </dgm:pt>
    <dgm:pt modelId="{63FAAB44-BF48-4017-8206-973972154311}">
      <dgm:prSet custT="1"/>
      <dgm:spPr/>
      <dgm:t>
        <a:bodyPr/>
        <a:lstStyle/>
        <a:p>
          <a:pPr rtl="0"/>
          <a:r>
            <a:rPr lang="en-US" sz="2400" dirty="0" smtClean="0"/>
            <a:t>3</a:t>
          </a:r>
          <a:r>
            <a:rPr lang="zh-CN" sz="2400" dirty="0" smtClean="0"/>
            <a:t>．能运用泥材料进行泥塑作品创作。</a:t>
          </a:r>
          <a:endParaRPr lang="zh-CN" sz="2400" dirty="0"/>
        </a:p>
      </dgm:t>
    </dgm:pt>
    <dgm:pt modelId="{46D9154B-3153-440E-AFDD-B6BF660EE0C7}" type="parTrans" cxnId="{74FBE68E-0DD7-4AFA-984A-76213000017E}">
      <dgm:prSet/>
      <dgm:spPr/>
      <dgm:t>
        <a:bodyPr/>
        <a:lstStyle/>
        <a:p>
          <a:endParaRPr lang="zh-CN" altLang="en-US" sz="2400"/>
        </a:p>
      </dgm:t>
    </dgm:pt>
    <dgm:pt modelId="{84D25315-CC56-434C-9798-2E55D8FBF647}" type="sibTrans" cxnId="{74FBE68E-0DD7-4AFA-984A-76213000017E}">
      <dgm:prSet/>
      <dgm:spPr/>
      <dgm:t>
        <a:bodyPr/>
        <a:lstStyle/>
        <a:p>
          <a:endParaRPr lang="zh-CN" altLang="en-US" sz="2400"/>
        </a:p>
      </dgm:t>
    </dgm:pt>
    <dgm:pt modelId="{EC0FBD99-1A80-4ED6-9694-5AEE2F319416}" type="pres">
      <dgm:prSet presAssocID="{002FBAE0-0CC7-4658-AB08-70B40599A512}" presName="linear" presStyleCnt="0">
        <dgm:presLayoutVars>
          <dgm:animLvl val="lvl"/>
          <dgm:resizeHandles val="exact"/>
        </dgm:presLayoutVars>
      </dgm:prSet>
      <dgm:spPr/>
    </dgm:pt>
    <dgm:pt modelId="{50AA856F-79E3-4FD1-AD41-B418E46AE2C9}" type="pres">
      <dgm:prSet presAssocID="{0EB7B150-5CBA-4681-8478-85AF8A0E62FA}" presName="parentText" presStyleLbl="node1" presStyleIdx="0" presStyleCnt="4" custScaleY="55030" custLinFactY="-46337" custLinFactNeighborX="-348" custLinFactNeighborY="-100000">
        <dgm:presLayoutVars>
          <dgm:chMax val="0"/>
          <dgm:bulletEnabled val="1"/>
        </dgm:presLayoutVars>
      </dgm:prSet>
      <dgm:spPr/>
    </dgm:pt>
    <dgm:pt modelId="{2E469281-5BB7-444F-8C5E-141BAD681E94}" type="pres">
      <dgm:prSet presAssocID="{8F9B0351-B021-40E9-92C0-ED63363AE4CA}" presName="spacer" presStyleCnt="0"/>
      <dgm:spPr/>
    </dgm:pt>
    <dgm:pt modelId="{0297EBA0-0CAC-4DA2-BE5D-9A4951DB0591}" type="pres">
      <dgm:prSet presAssocID="{D2CC3F0A-CCB1-4D8E-AFA0-50736AC49067}" presName="parentText" presStyleLbl="node1" presStyleIdx="1" presStyleCnt="4" custScaleY="43617">
        <dgm:presLayoutVars>
          <dgm:chMax val="0"/>
          <dgm:bulletEnabled val="1"/>
        </dgm:presLayoutVars>
      </dgm:prSet>
      <dgm:spPr/>
    </dgm:pt>
    <dgm:pt modelId="{6C9495BD-33FF-486D-A156-DEB46173E4D1}" type="pres">
      <dgm:prSet presAssocID="{A2F69FA8-59F2-4E0E-B91F-EAC23ADB5083}" presName="spacer" presStyleCnt="0"/>
      <dgm:spPr/>
    </dgm:pt>
    <dgm:pt modelId="{77740167-24C4-4B8F-8DFB-77B61C6790DE}" type="pres">
      <dgm:prSet presAssocID="{10EA4277-0222-4BA3-B2B9-718331B5BF52}" presName="parentText" presStyleLbl="node1" presStyleIdx="2" presStyleCnt="4" custScaleY="38522">
        <dgm:presLayoutVars>
          <dgm:chMax val="0"/>
          <dgm:bulletEnabled val="1"/>
        </dgm:presLayoutVars>
      </dgm:prSet>
      <dgm:spPr/>
    </dgm:pt>
    <dgm:pt modelId="{4EBB8387-20B1-460E-B2BC-4D2A7C00656A}" type="pres">
      <dgm:prSet presAssocID="{281E3425-ABC6-47D3-9E78-583EF9C7F9CF}" presName="spacer" presStyleCnt="0"/>
      <dgm:spPr/>
    </dgm:pt>
    <dgm:pt modelId="{D6526255-0208-400B-97F2-DCDBF84DB30D}" type="pres">
      <dgm:prSet presAssocID="{63FAAB44-BF48-4017-8206-973972154311}" presName="parentText" presStyleLbl="node1" presStyleIdx="3" presStyleCnt="4" custScaleY="33139">
        <dgm:presLayoutVars>
          <dgm:chMax val="0"/>
          <dgm:bulletEnabled val="1"/>
        </dgm:presLayoutVars>
      </dgm:prSet>
      <dgm:spPr/>
    </dgm:pt>
  </dgm:ptLst>
  <dgm:cxnLst>
    <dgm:cxn modelId="{DEFA5132-5F5F-41C4-A1CE-06E35EA8E964}" type="presOf" srcId="{10EA4277-0222-4BA3-B2B9-718331B5BF52}" destId="{77740167-24C4-4B8F-8DFB-77B61C6790DE}" srcOrd="0" destOrd="0" presId="urn:microsoft.com/office/officeart/2005/8/layout/vList2"/>
    <dgm:cxn modelId="{784568CD-E953-40F5-96B3-01ED4AD99202}" type="presOf" srcId="{0EB7B150-5CBA-4681-8478-85AF8A0E62FA}" destId="{50AA856F-79E3-4FD1-AD41-B418E46AE2C9}" srcOrd="0" destOrd="0" presId="urn:microsoft.com/office/officeart/2005/8/layout/vList2"/>
    <dgm:cxn modelId="{7A32FBB5-026B-4E8B-9E01-C6A5DDB51AF8}" srcId="{002FBAE0-0CC7-4658-AB08-70B40599A512}" destId="{D2CC3F0A-CCB1-4D8E-AFA0-50736AC49067}" srcOrd="1" destOrd="0" parTransId="{4E359078-634F-4325-A068-2D679C7034B6}" sibTransId="{A2F69FA8-59F2-4E0E-B91F-EAC23ADB5083}"/>
    <dgm:cxn modelId="{74FBE68E-0DD7-4AFA-984A-76213000017E}" srcId="{002FBAE0-0CC7-4658-AB08-70B40599A512}" destId="{63FAAB44-BF48-4017-8206-973972154311}" srcOrd="3" destOrd="0" parTransId="{46D9154B-3153-440E-AFDD-B6BF660EE0C7}" sibTransId="{84D25315-CC56-434C-9798-2E55D8FBF647}"/>
    <dgm:cxn modelId="{73AEF74B-A5B2-4A1E-8E5A-EE180E387ED1}" type="presOf" srcId="{63FAAB44-BF48-4017-8206-973972154311}" destId="{D6526255-0208-400B-97F2-DCDBF84DB30D}" srcOrd="0" destOrd="0" presId="urn:microsoft.com/office/officeart/2005/8/layout/vList2"/>
    <dgm:cxn modelId="{3043AB29-CBEA-41FE-9E47-F4FF8C3D5F33}" type="presOf" srcId="{002FBAE0-0CC7-4658-AB08-70B40599A512}" destId="{EC0FBD99-1A80-4ED6-9694-5AEE2F319416}" srcOrd="0" destOrd="0" presId="urn:microsoft.com/office/officeart/2005/8/layout/vList2"/>
    <dgm:cxn modelId="{28949F32-6AC1-4B98-9A40-7C4C875B6902}" srcId="{002FBAE0-0CC7-4658-AB08-70B40599A512}" destId="{10EA4277-0222-4BA3-B2B9-718331B5BF52}" srcOrd="2" destOrd="0" parTransId="{573567EB-70F9-4917-B325-0AAFAFF9E5BF}" sibTransId="{281E3425-ABC6-47D3-9E78-583EF9C7F9CF}"/>
    <dgm:cxn modelId="{F2CCA730-B505-43C2-9ADD-C2C66C254ED9}" srcId="{002FBAE0-0CC7-4658-AB08-70B40599A512}" destId="{0EB7B150-5CBA-4681-8478-85AF8A0E62FA}" srcOrd="0" destOrd="0" parTransId="{3FF78505-85FE-4464-B8A8-248CC4DC8496}" sibTransId="{8F9B0351-B021-40E9-92C0-ED63363AE4CA}"/>
    <dgm:cxn modelId="{615ED031-F1FE-43EB-B1DF-B46800E0F69B}" type="presOf" srcId="{D2CC3F0A-CCB1-4D8E-AFA0-50736AC49067}" destId="{0297EBA0-0CAC-4DA2-BE5D-9A4951DB0591}" srcOrd="0" destOrd="0" presId="urn:microsoft.com/office/officeart/2005/8/layout/vList2"/>
    <dgm:cxn modelId="{371ED205-71FF-468D-9A8C-F3619711620C}" type="presParOf" srcId="{EC0FBD99-1A80-4ED6-9694-5AEE2F319416}" destId="{50AA856F-79E3-4FD1-AD41-B418E46AE2C9}" srcOrd="0" destOrd="0" presId="urn:microsoft.com/office/officeart/2005/8/layout/vList2"/>
    <dgm:cxn modelId="{2B0695DD-B3C7-4121-BC0E-F7D386D065E5}" type="presParOf" srcId="{EC0FBD99-1A80-4ED6-9694-5AEE2F319416}" destId="{2E469281-5BB7-444F-8C5E-141BAD681E94}" srcOrd="1" destOrd="0" presId="urn:microsoft.com/office/officeart/2005/8/layout/vList2"/>
    <dgm:cxn modelId="{F2D2E942-CB1B-4735-A6F2-5CCE186C210A}" type="presParOf" srcId="{EC0FBD99-1A80-4ED6-9694-5AEE2F319416}" destId="{0297EBA0-0CAC-4DA2-BE5D-9A4951DB0591}" srcOrd="2" destOrd="0" presId="urn:microsoft.com/office/officeart/2005/8/layout/vList2"/>
    <dgm:cxn modelId="{5F27DBB8-54F5-45DA-8F4E-A2E06DCF52B1}" type="presParOf" srcId="{EC0FBD99-1A80-4ED6-9694-5AEE2F319416}" destId="{6C9495BD-33FF-486D-A156-DEB46173E4D1}" srcOrd="3" destOrd="0" presId="urn:microsoft.com/office/officeart/2005/8/layout/vList2"/>
    <dgm:cxn modelId="{CA14B13F-B825-4240-9737-7B081A3B3E3E}" type="presParOf" srcId="{EC0FBD99-1A80-4ED6-9694-5AEE2F319416}" destId="{77740167-24C4-4B8F-8DFB-77B61C6790DE}" srcOrd="4" destOrd="0" presId="urn:microsoft.com/office/officeart/2005/8/layout/vList2"/>
    <dgm:cxn modelId="{771BAB5C-C788-40A3-A516-0D58EFB88346}" type="presParOf" srcId="{EC0FBD99-1A80-4ED6-9694-5AEE2F319416}" destId="{4EBB8387-20B1-460E-B2BC-4D2A7C00656A}" srcOrd="5" destOrd="0" presId="urn:microsoft.com/office/officeart/2005/8/layout/vList2"/>
    <dgm:cxn modelId="{DABECC76-B826-4D7B-BF8E-57808C215C9E}" type="presParOf" srcId="{EC0FBD99-1A80-4ED6-9694-5AEE2F319416}" destId="{D6526255-0208-400B-97F2-DCDBF84DB30D}" srcOrd="6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E28C90-5BCB-4F96-B29D-A86A9AF3F41F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EE6CA8AE-AF21-4DAD-9D6A-D7A76587A83F}">
      <dgm:prSet custT="1"/>
      <dgm:spPr/>
      <dgm:t>
        <a:bodyPr/>
        <a:lstStyle/>
        <a:p>
          <a:pPr rtl="0"/>
          <a:r>
            <a:rPr lang="zh-CN" altLang="en-US" sz="1800" b="1" dirty="0" smtClean="0"/>
            <a:t>第一，画面整洁、美观。</a:t>
          </a:r>
          <a:endParaRPr lang="zh-CN" altLang="en-US" sz="1800" b="1" dirty="0"/>
        </a:p>
      </dgm:t>
    </dgm:pt>
    <dgm:pt modelId="{24BE1E5F-2711-4DAA-9087-AF6C54527AC2}" type="parTrans" cxnId="{3BEEE242-94CF-4EDC-AFF1-088BF5411D55}">
      <dgm:prSet/>
      <dgm:spPr/>
      <dgm:t>
        <a:bodyPr/>
        <a:lstStyle/>
        <a:p>
          <a:endParaRPr lang="zh-CN" altLang="en-US" sz="2800" b="1"/>
        </a:p>
      </dgm:t>
    </dgm:pt>
    <dgm:pt modelId="{0302DC71-D212-479B-914D-3853D971505E}" type="sibTrans" cxnId="{3BEEE242-94CF-4EDC-AFF1-088BF5411D55}">
      <dgm:prSet/>
      <dgm:spPr/>
      <dgm:t>
        <a:bodyPr/>
        <a:lstStyle/>
        <a:p>
          <a:endParaRPr lang="zh-CN" altLang="en-US" sz="2800" b="1"/>
        </a:p>
      </dgm:t>
    </dgm:pt>
    <dgm:pt modelId="{44114B50-5707-41F2-8073-6B1CEB31F58A}">
      <dgm:prSet custT="1"/>
      <dgm:spPr/>
      <dgm:t>
        <a:bodyPr/>
        <a:lstStyle/>
        <a:p>
          <a:pPr rtl="0"/>
          <a:r>
            <a:rPr lang="zh-CN" altLang="en-US" sz="1800" b="1" dirty="0" smtClean="0"/>
            <a:t>第二，画面整体布局均衡，事物大小适中。</a:t>
          </a:r>
          <a:endParaRPr lang="zh-CN" altLang="en-US" sz="1800" b="1" dirty="0"/>
        </a:p>
      </dgm:t>
    </dgm:pt>
    <dgm:pt modelId="{7AC3B05A-0554-4F43-921E-13FE586580A7}" type="parTrans" cxnId="{D0A5D1C7-F56F-4FD0-B37B-70FA62C227C8}">
      <dgm:prSet/>
      <dgm:spPr/>
      <dgm:t>
        <a:bodyPr/>
        <a:lstStyle/>
        <a:p>
          <a:endParaRPr lang="zh-CN" altLang="en-US" sz="2800" b="1"/>
        </a:p>
      </dgm:t>
    </dgm:pt>
    <dgm:pt modelId="{43E86A82-2BD3-46A3-9BCB-AB68C9217282}" type="sibTrans" cxnId="{D0A5D1C7-F56F-4FD0-B37B-70FA62C227C8}">
      <dgm:prSet/>
      <dgm:spPr/>
      <dgm:t>
        <a:bodyPr/>
        <a:lstStyle/>
        <a:p>
          <a:endParaRPr lang="zh-CN" altLang="en-US" sz="2800" b="1"/>
        </a:p>
      </dgm:t>
    </dgm:pt>
    <dgm:pt modelId="{840FC384-3A94-4012-BA41-473A3AB017A2}">
      <dgm:prSet custT="1"/>
      <dgm:spPr/>
      <dgm:t>
        <a:bodyPr/>
        <a:lstStyle/>
        <a:p>
          <a:pPr rtl="0"/>
          <a:r>
            <a:rPr lang="zh-CN" altLang="en-US" sz="1800" b="1" dirty="0" smtClean="0"/>
            <a:t>第三，粘贴时要注意应从画面远处粘起，先后面再前面，注意顺序。</a:t>
          </a:r>
          <a:endParaRPr lang="zh-CN" altLang="en-US" sz="1800" b="1" dirty="0"/>
        </a:p>
      </dgm:t>
    </dgm:pt>
    <dgm:pt modelId="{199357F0-3C4E-4FF1-9423-79F2ACB25A8F}" type="parTrans" cxnId="{045FFAB7-1D8B-4E47-91ED-A3BCC625D10C}">
      <dgm:prSet/>
      <dgm:spPr/>
      <dgm:t>
        <a:bodyPr/>
        <a:lstStyle/>
        <a:p>
          <a:endParaRPr lang="zh-CN" altLang="en-US" sz="2800" b="1"/>
        </a:p>
      </dgm:t>
    </dgm:pt>
    <dgm:pt modelId="{AECA9E55-41D2-4A34-BC36-91CD35138228}" type="sibTrans" cxnId="{045FFAB7-1D8B-4E47-91ED-A3BCC625D10C}">
      <dgm:prSet/>
      <dgm:spPr/>
      <dgm:t>
        <a:bodyPr/>
        <a:lstStyle/>
        <a:p>
          <a:endParaRPr lang="zh-CN" altLang="en-US" sz="2800" b="1"/>
        </a:p>
      </dgm:t>
    </dgm:pt>
    <dgm:pt modelId="{026F9920-667B-47AD-A4F2-8C89E8BC86F3}" type="pres">
      <dgm:prSet presAssocID="{F3E28C90-5BCB-4F96-B29D-A86A9AF3F4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03FABB-5E24-45CB-8081-E4A90D0713AB}" type="pres">
      <dgm:prSet presAssocID="{EE6CA8AE-AF21-4DAD-9D6A-D7A76587A83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CCA9AB-F1E7-483E-8D99-644CCB0E8A9E}" type="pres">
      <dgm:prSet presAssocID="{0302DC71-D212-479B-914D-3853D971505E}" presName="spacer" presStyleCnt="0"/>
      <dgm:spPr/>
    </dgm:pt>
    <dgm:pt modelId="{8B127477-96C8-4863-A824-2F2A6317246A}" type="pres">
      <dgm:prSet presAssocID="{44114B50-5707-41F2-8073-6B1CEB31F58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A20DC1-999D-4555-AECB-C3FBE967E8D8}" type="pres">
      <dgm:prSet presAssocID="{43E86A82-2BD3-46A3-9BCB-AB68C9217282}" presName="spacer" presStyleCnt="0"/>
      <dgm:spPr/>
    </dgm:pt>
    <dgm:pt modelId="{43E96EBE-17E0-484A-8D5B-A01EF0F6CCBD}" type="pres">
      <dgm:prSet presAssocID="{840FC384-3A94-4012-BA41-473A3AB017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28DF9C-538F-48DC-9ADF-518BA9543C99}" type="presOf" srcId="{840FC384-3A94-4012-BA41-473A3AB017A2}" destId="{43E96EBE-17E0-484A-8D5B-A01EF0F6CCBD}" srcOrd="0" destOrd="0" presId="urn:microsoft.com/office/officeart/2005/8/layout/vList2"/>
    <dgm:cxn modelId="{045FFAB7-1D8B-4E47-91ED-A3BCC625D10C}" srcId="{F3E28C90-5BCB-4F96-B29D-A86A9AF3F41F}" destId="{840FC384-3A94-4012-BA41-473A3AB017A2}" srcOrd="2" destOrd="0" parTransId="{199357F0-3C4E-4FF1-9423-79F2ACB25A8F}" sibTransId="{AECA9E55-41D2-4A34-BC36-91CD35138228}"/>
    <dgm:cxn modelId="{7F5D717C-B0C1-484A-AAC7-D030E98945FF}" type="presOf" srcId="{44114B50-5707-41F2-8073-6B1CEB31F58A}" destId="{8B127477-96C8-4863-A824-2F2A6317246A}" srcOrd="0" destOrd="0" presId="urn:microsoft.com/office/officeart/2005/8/layout/vList2"/>
    <dgm:cxn modelId="{CB47CD6E-C8ED-49E9-AAB5-B34D2AD2535C}" type="presOf" srcId="{EE6CA8AE-AF21-4DAD-9D6A-D7A76587A83F}" destId="{A803FABB-5E24-45CB-8081-E4A90D0713AB}" srcOrd="0" destOrd="0" presId="urn:microsoft.com/office/officeart/2005/8/layout/vList2"/>
    <dgm:cxn modelId="{D0A5D1C7-F56F-4FD0-B37B-70FA62C227C8}" srcId="{F3E28C90-5BCB-4F96-B29D-A86A9AF3F41F}" destId="{44114B50-5707-41F2-8073-6B1CEB31F58A}" srcOrd="1" destOrd="0" parTransId="{7AC3B05A-0554-4F43-921E-13FE586580A7}" sibTransId="{43E86A82-2BD3-46A3-9BCB-AB68C9217282}"/>
    <dgm:cxn modelId="{3BEEE242-94CF-4EDC-AFF1-088BF5411D55}" srcId="{F3E28C90-5BCB-4F96-B29D-A86A9AF3F41F}" destId="{EE6CA8AE-AF21-4DAD-9D6A-D7A76587A83F}" srcOrd="0" destOrd="0" parTransId="{24BE1E5F-2711-4DAA-9087-AF6C54527AC2}" sibTransId="{0302DC71-D212-479B-914D-3853D971505E}"/>
    <dgm:cxn modelId="{A87F1997-FC8B-420C-A2C1-9836EC969A4E}" type="presOf" srcId="{F3E28C90-5BCB-4F96-B29D-A86A9AF3F41F}" destId="{026F9920-667B-47AD-A4F2-8C89E8BC86F3}" srcOrd="0" destOrd="0" presId="urn:microsoft.com/office/officeart/2005/8/layout/vList2"/>
    <dgm:cxn modelId="{372C8E78-1A62-4E73-96B9-59127AE2DB90}" type="presParOf" srcId="{026F9920-667B-47AD-A4F2-8C89E8BC86F3}" destId="{A803FABB-5E24-45CB-8081-E4A90D0713AB}" srcOrd="0" destOrd="0" presId="urn:microsoft.com/office/officeart/2005/8/layout/vList2"/>
    <dgm:cxn modelId="{6BAF11E7-DE45-480F-A3A4-E2059E7E1FFD}" type="presParOf" srcId="{026F9920-667B-47AD-A4F2-8C89E8BC86F3}" destId="{C4CCA9AB-F1E7-483E-8D99-644CCB0E8A9E}" srcOrd="1" destOrd="0" presId="urn:microsoft.com/office/officeart/2005/8/layout/vList2"/>
    <dgm:cxn modelId="{86CC4B4F-5A28-4AA7-B30F-25902C222A88}" type="presParOf" srcId="{026F9920-667B-47AD-A4F2-8C89E8BC86F3}" destId="{8B127477-96C8-4863-A824-2F2A6317246A}" srcOrd="2" destOrd="0" presId="urn:microsoft.com/office/officeart/2005/8/layout/vList2"/>
    <dgm:cxn modelId="{2AE979C9-E76E-4F53-AC4A-0983E507E1C7}" type="presParOf" srcId="{026F9920-667B-47AD-A4F2-8C89E8BC86F3}" destId="{4FA20DC1-999D-4555-AECB-C3FBE967E8D8}" srcOrd="3" destOrd="0" presId="urn:microsoft.com/office/officeart/2005/8/layout/vList2"/>
    <dgm:cxn modelId="{DEBD1F14-59DA-4C2F-A6B1-4F2E7555F59D}" type="presParOf" srcId="{026F9920-667B-47AD-A4F2-8C89E8BC86F3}" destId="{43E96EBE-17E0-484A-8D5B-A01EF0F6CCBD}" srcOrd="4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4">
            <a:hlinkClick r:id="" action="ppaction://hlinkshowjump?jump=endshow"/>
          </p:cNvPr>
          <p:cNvSpPr txBox="1">
            <a:spLocks noChangeArrowheads="1"/>
          </p:cNvSpPr>
          <p:nvPr/>
        </p:nvSpPr>
        <p:spPr bwMode="auto">
          <a:xfrm>
            <a:off x="3851275" y="616585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kumimoji="1" lang="zh-CN" altLang="zh-CN" sz="2400" smtClean="0">
              <a:solidFill>
                <a:schemeClr val="tx2"/>
              </a:solidFill>
            </a:endParaRPr>
          </a:p>
        </p:txBody>
      </p:sp>
      <p:sp>
        <p:nvSpPr>
          <p:cNvPr id="6233" name="Rectangle 89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234" name="Rectangle 90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6400800" cy="17526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91"/>
          <p:cNvSpPr>
            <a:spLocks noGrp="1" noChangeArrowheads="1"/>
          </p:cNvSpPr>
          <p:nvPr>
            <p:ph type="dt" sz="half" idx="10"/>
          </p:nvPr>
        </p:nvSpPr>
        <p:spPr>
          <a:xfrm>
            <a:off x="7239000" y="6248400"/>
            <a:ext cx="1339850" cy="457200"/>
          </a:xfrm>
          <a:prstGeom prst="rect">
            <a:avLst/>
          </a:prstGeom>
        </p:spPr>
        <p:txBody>
          <a:bodyPr/>
          <a:lstStyle>
            <a:lvl1pPr algn="ctr"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Rectangle 9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Rectangle 9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507541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8146985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98165348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0491720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52904-98FD-4B5E-AEF6-FD9D5012188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60467214"/>
      </p:ext>
    </p:extLst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975729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01081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8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70414494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7847903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3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32050242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7052718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xfrm>
            <a:off x="6553200" y="48815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E45D46D0-23C4-42A2-AE7D-219AC6A4D96B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fld id="{312D5368-0C79-4304-B44F-A4C13592E6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5261655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" name="Rectangle 8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5202" name="Rectangle 8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 </a:t>
            </a:r>
          </a:p>
        </p:txBody>
      </p:sp>
      <p:sp>
        <p:nvSpPr>
          <p:cNvPr id="1028" name="AutoShape 86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146925" y="6629400"/>
            <a:ext cx="180975" cy="179388"/>
          </a:xfrm>
          <a:prstGeom prst="actionButtonHom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9" name="AutoShape 8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364413" y="6629400"/>
            <a:ext cx="179387" cy="179388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0" name="AutoShape 88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934200" y="6629400"/>
            <a:ext cx="179388" cy="179388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31" name="Picture 89" descr="封面标16开-黑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6688"/>
            <a:ext cx="163830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772400" y="6516688"/>
            <a:ext cx="1409700" cy="341312"/>
            <a:chOff x="1638300" y="6516688"/>
            <a:chExt cx="1409700" cy="341312"/>
          </a:xfrm>
        </p:grpSpPr>
        <p:sp>
          <p:nvSpPr>
            <p:cNvPr id="2" name="矩形 1"/>
            <p:cNvSpPr/>
            <p:nvPr userDrawn="1"/>
          </p:nvSpPr>
          <p:spPr>
            <a:xfrm>
              <a:off x="1638300" y="6516688"/>
              <a:ext cx="1409700" cy="341312"/>
            </a:xfrm>
            <a:prstGeom prst="rect">
              <a:avLst/>
            </a:prstGeom>
            <a:gradFill>
              <a:gsLst>
                <a:gs pos="16000">
                  <a:srgbClr val="111111"/>
                </a:gs>
                <a:gs pos="0">
                  <a:srgbClr val="000000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6" name="WordArt 90">
              <a:hlinkClick r:id="" action="ppaction://hlinkshowjump?jump=endshow"/>
            </p:cNvPr>
            <p:cNvSpPr>
              <a:spLocks noChangeArrowheads="1" noChangeShapeType="1" noTextEdit="1"/>
            </p:cNvSpPr>
            <p:nvPr userDrawn="1"/>
          </p:nvSpPr>
          <p:spPr bwMode="auto">
            <a:xfrm>
              <a:off x="1727200" y="6610350"/>
              <a:ext cx="1219200" cy="173038"/>
            </a:xfrm>
            <a:prstGeom prst="rect">
              <a:avLst/>
            </a:prstGeom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b="1" kern="10">
                  <a:gradFill rotWithShape="1">
                    <a:gsLst>
                      <a:gs pos="0">
                        <a:srgbClr val="FFFFFF"/>
                      </a:gs>
                      <a:gs pos="100000">
                        <a:srgbClr val="F2F2F2"/>
                      </a:gs>
                    </a:gsLst>
                    <a:lin ang="0"/>
                  </a:gradFill>
                  <a:latin typeface="黑体"/>
                  <a:ea typeface="黑体"/>
                </a:rPr>
                <a:t>点击此处结束放映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华文新魏" pitchFamily="2" charset="-122"/>
          <a:ea typeface="华文新魏" pitchFamily="2" charset="-122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defRPr sz="3200">
          <a:solidFill>
            <a:srgbClr val="000000"/>
          </a:solidFill>
          <a:latin typeface="黑体" pitchFamily="49" charset="-122"/>
          <a:ea typeface="黑体" pitchFamily="49" charset="-122"/>
          <a:cs typeface="+mn-cs"/>
        </a:defRPr>
      </a:lvl1pPr>
      <a:lvl2pPr marL="190500" indent="2667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defRPr kumimoji="1" sz="4000">
          <a:solidFill>
            <a:srgbClr val="000000"/>
          </a:solidFill>
          <a:latin typeface="+mn-lt"/>
          <a:ea typeface="隶书" pitchFamily="49" charset="-122"/>
          <a:cs typeface="+mn-cs"/>
        </a:defRPr>
      </a:lvl2pPr>
      <a:lvl3pPr marL="381000" indent="533400" algn="l" rtl="0" eaLnBrk="1" fontAlgn="base" hangingPunct="1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defRPr kumimoji="1" sz="3600">
          <a:solidFill>
            <a:srgbClr val="000000"/>
          </a:solidFill>
          <a:latin typeface="+mn-lt"/>
          <a:ea typeface="华文行楷" pitchFamily="2" charset="-122"/>
          <a:cs typeface="+mn-cs"/>
        </a:defRPr>
      </a:lvl3pPr>
      <a:lvl4pPr marL="571500" indent="800100" algn="l" rtl="0" eaLnBrk="1" fontAlgn="base" hangingPunct="1">
        <a:spcBef>
          <a:spcPct val="20000"/>
        </a:spcBef>
        <a:spcAft>
          <a:spcPct val="0"/>
        </a:spcAft>
        <a:buSzPct val="60000"/>
        <a:buFont typeface="Wingdings" pitchFamily="2" charset="2"/>
        <a:defRPr sz="2400" b="1">
          <a:solidFill>
            <a:srgbClr val="000000"/>
          </a:solidFill>
          <a:latin typeface="+mn-lt"/>
          <a:ea typeface="黑体" pitchFamily="2" charset="-122"/>
          <a:cs typeface="+mn-cs"/>
        </a:defRPr>
      </a:lvl4pPr>
      <a:lvl5pPr marL="762000" indent="10668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defRPr sz="3200" b="1">
          <a:solidFill>
            <a:srgbClr val="0000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12192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defRPr sz="3200" b="1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6pPr>
      <a:lvl7pPr marL="16764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defRPr sz="3200" b="1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7pPr>
      <a:lvl8pPr marL="2133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defRPr sz="3200" b="1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8pPr>
      <a:lvl9pPr marL="25908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defRPr sz="3200" b="1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0317D-0188-4872-852E-E08EE5EFDF80}" type="datetimeFigureOut">
              <a:rPr lang="zh-CN" altLang="en-US" smtClean="0"/>
              <a:pPr/>
              <a:t>2018-6-13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8777D-28E3-4882-959F-0060624404F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单元四 </a:t>
            </a:r>
            <a:r>
              <a:rPr lang="zh-CN" altLang="en-US" dirty="0">
                <a:latin typeface="方正少儿简体" pitchFamily="65" charset="-122"/>
                <a:ea typeface="方正少儿简体" pitchFamily="65" charset="-122"/>
              </a:rPr>
              <a:t>泥塑造型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57148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三、泥塑的基本技法</a:t>
            </a:r>
          </a:p>
        </p:txBody>
      </p:sp>
      <p:sp>
        <p:nvSpPr>
          <p:cNvPr id="3" name="矩形 2"/>
          <p:cNvSpPr/>
          <p:nvPr/>
        </p:nvSpPr>
        <p:spPr>
          <a:xfrm>
            <a:off x="928662" y="2066876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搓长</a:t>
            </a:r>
            <a:r>
              <a:rPr lang="zh-CN" altLang="en-US" b="1" dirty="0"/>
              <a:t>：将泥置于掌心，双手相对或者将泥放置泥工板，双手均匀用力轻轻搓动，使泥搓成长条状，如面条、筷子等形状。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团圆</a:t>
            </a:r>
            <a:r>
              <a:rPr lang="zh-CN" altLang="en-US" b="1" dirty="0"/>
              <a:t>：将泥置于手掌，双手相对旋转揉动，使泥块成圆球状。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压扁</a:t>
            </a:r>
            <a:r>
              <a:rPr lang="zh-CN" altLang="en-US" b="1" dirty="0"/>
              <a:t>：将揉圆的球放在手心里，用另外手掌用力压成泥饼，如饼干等形状。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捏</a:t>
            </a:r>
            <a:r>
              <a:rPr lang="zh-CN" altLang="en-US" b="1" dirty="0"/>
              <a:t>：手指相互配合，根据造型需要，捏塑成需要的形状，如捏小猪的耳朵。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切</a:t>
            </a:r>
            <a:r>
              <a:rPr lang="zh-CN" altLang="en-US" b="1" dirty="0"/>
              <a:t>：根据需要，用泥刀将泥切成各个不同的部分。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接</a:t>
            </a:r>
            <a:r>
              <a:rPr lang="zh-CN" altLang="en-US" b="1" dirty="0"/>
              <a:t>：分为“黏结”和“棒接”，即用湿泥或牙签将两块泥连接起来。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戳</a:t>
            </a:r>
            <a:r>
              <a:rPr lang="zh-CN" altLang="en-US" b="1" dirty="0"/>
              <a:t>：用工具进行刺印，表现凹形痕纹，如花心的装饰。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划</a:t>
            </a:r>
            <a:r>
              <a:rPr lang="zh-CN" altLang="en-US" b="1" dirty="0"/>
              <a:t>：用泥工工具在泥表面刻画线纹，以表现物象形式特征或装饰。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贴</a:t>
            </a:r>
            <a:r>
              <a:rPr lang="zh-CN" altLang="en-US" b="1" dirty="0"/>
              <a:t>：将小块的泥贴到大块的泥上去掉作为装饰。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786" y="571480"/>
            <a:ext cx="7572428" cy="6143668"/>
            <a:chOff x="785786" y="571480"/>
            <a:chExt cx="7572428" cy="6143668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85786" y="571480"/>
              <a:ext cx="7561263" cy="397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786" y="4533923"/>
              <a:ext cx="7572428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rgbClr val="00B0F0"/>
                </a:solidFill>
                <a:latin typeface="方正少儿简体" pitchFamily="65" charset="-122"/>
                <a:ea typeface="方正少儿简体" pitchFamily="65" charset="-122"/>
              </a:rPr>
              <a:t>第二节 泥浮雕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411675"/>
          </a:xfrm>
        </p:spPr>
        <p:txBody>
          <a:bodyPr>
            <a:normAutofit/>
          </a:bodyPr>
          <a:lstStyle/>
          <a:p>
            <a:r>
              <a:rPr lang="zh-CN" altLang="en-US" sz="2400" b="1" dirty="0"/>
              <a:t>一</a:t>
            </a:r>
            <a:r>
              <a:rPr lang="zh-CN" altLang="en-US" sz="2400" b="1" dirty="0" smtClean="0"/>
              <a:t>、概述</a:t>
            </a:r>
            <a:endParaRPr lang="en-US" altLang="zh-CN" sz="2400" b="1" dirty="0" smtClean="0"/>
          </a:p>
          <a:p>
            <a:endParaRPr lang="en-US" altLang="zh-CN" sz="2400" b="1" dirty="0" smtClean="0"/>
          </a:p>
          <a:p>
            <a:r>
              <a:rPr lang="zh-CN" altLang="en-US" sz="2400" b="1" dirty="0" smtClean="0"/>
              <a:t>按</a:t>
            </a:r>
            <a:r>
              <a:rPr lang="zh-CN" altLang="en-US" sz="2400" b="1" dirty="0"/>
              <a:t>雕塑的艺术形式可将泥塑分为浮雕和圆雕两种类型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浮雕</a:t>
            </a:r>
            <a:r>
              <a:rPr lang="zh-CN" altLang="en-US" sz="2400" b="1" dirty="0"/>
              <a:t>是泥塑的平面艺术形式， 它是一种在平面上刻画出凹凸起伏形象的雕塑，又可称为雕刻的绘画艺术。在幼儿园，浮雕主要有组合成型和整体成型两种表现手法，在幼儿园经常运用于幼儿园美工区造型活动或环境装饰活动中。</a:t>
            </a: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64291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二、陶泥浮雕解析与制作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571604" y="121442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（一）整体塑形</a:t>
            </a:r>
          </a:p>
        </p:txBody>
      </p:sp>
      <p:sp>
        <p:nvSpPr>
          <p:cNvPr id="4" name="矩形 3"/>
          <p:cNvSpPr/>
          <p:nvPr/>
        </p:nvSpPr>
        <p:spPr>
          <a:xfrm>
            <a:off x="1071538" y="1928802"/>
            <a:ext cx="664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整体塑形需要预制泥板或石膏板，幼儿园为便于操作，一般是以平板式浮雕为主，具体是指在擀制好的泥板或石膏板上刻画制作，图案呈平板式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>
                <a:solidFill>
                  <a:srgbClr val="FF0000"/>
                </a:solidFill>
              </a:rPr>
              <a:t>操作</a:t>
            </a:r>
            <a:r>
              <a:rPr lang="zh-CN" altLang="en-US" b="1" dirty="0" smtClean="0">
                <a:solidFill>
                  <a:srgbClr val="FF0000"/>
                </a:solidFill>
              </a:rPr>
              <a:t>工具：</a:t>
            </a:r>
            <a:r>
              <a:rPr lang="zh-CN" altLang="en-US" b="1" dirty="0">
                <a:solidFill>
                  <a:srgbClr val="FF0000"/>
                </a:solidFill>
              </a:rPr>
              <a:t>泥工工具、泥工板、水粉</a:t>
            </a:r>
            <a:r>
              <a:rPr lang="zh-CN" altLang="en-US" b="1" dirty="0" smtClean="0">
                <a:solidFill>
                  <a:srgbClr val="FF0000"/>
                </a:solidFill>
              </a:rPr>
              <a:t>颜料、</a:t>
            </a:r>
            <a:r>
              <a:rPr lang="zh-CN" altLang="en-US" b="1" dirty="0">
                <a:solidFill>
                  <a:srgbClr val="FF0000"/>
                </a:solidFill>
              </a:rPr>
              <a:t>模具</a:t>
            </a:r>
            <a:r>
              <a:rPr lang="zh-CN" altLang="en-US" b="1" dirty="0" smtClean="0">
                <a:solidFill>
                  <a:srgbClr val="FF0000"/>
                </a:solidFill>
              </a:rPr>
              <a:t>、</a:t>
            </a:r>
            <a:r>
              <a:rPr lang="zh-CN" altLang="en-US" b="1" dirty="0">
                <a:solidFill>
                  <a:srgbClr val="FF0000"/>
                </a:solidFill>
              </a:rPr>
              <a:t>画</a:t>
            </a:r>
            <a:r>
              <a:rPr lang="zh-CN" altLang="en-US" b="1" dirty="0" smtClean="0">
                <a:solidFill>
                  <a:srgbClr val="FF0000"/>
                </a:solidFill>
              </a:rPr>
              <a:t>框等。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3286124"/>
            <a:ext cx="69294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）确定主题，设计图稿及制泥板。将泥板在泥工板上摔打并擀成厚薄大概为</a:t>
            </a:r>
            <a:r>
              <a:rPr lang="en-US" altLang="zh-CN" b="1" dirty="0"/>
              <a:t>2</a:t>
            </a:r>
            <a:r>
              <a:rPr lang="zh-CN" altLang="en-US" b="1" dirty="0"/>
              <a:t>～</a:t>
            </a:r>
            <a:r>
              <a:rPr lang="en-US" altLang="zh-CN" b="1" dirty="0"/>
              <a:t>3 </a:t>
            </a:r>
            <a:r>
              <a:rPr lang="zh-CN" altLang="en-US" b="1" dirty="0"/>
              <a:t>厘米厚度的平整泥板。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）制稿。按照图稿大小，切割泥板为所需要的整体形状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）雕刻。根据需要运用泥刻刀、吸管、棉签等辅助工具雕刻花纹，注意雕刻前要考虑主体物的造型适合阳刻还是阴刻。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）修饰、上色。在泥板未干时进行局部修正，干透后根据图稿进行涂色。</a:t>
            </a: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323850"/>
            <a:ext cx="7523163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92867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（二）组合塑形</a:t>
            </a:r>
          </a:p>
        </p:txBody>
      </p:sp>
      <p:sp>
        <p:nvSpPr>
          <p:cNvPr id="3" name="矩形 2"/>
          <p:cNvSpPr/>
          <p:nvPr/>
        </p:nvSpPr>
        <p:spPr>
          <a:xfrm>
            <a:off x="1500166" y="1428736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概述：根据</a:t>
            </a:r>
            <a:r>
              <a:rPr lang="zh-CN" altLang="en-US" b="1" dirty="0"/>
              <a:t>构思设计的物体形象的结构和特征，用泥把物体每个部分单独制作为块状，再进行整体组合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>
                <a:solidFill>
                  <a:srgbClr val="FF0000"/>
                </a:solidFill>
              </a:rPr>
              <a:t>操作</a:t>
            </a:r>
            <a:r>
              <a:rPr lang="zh-CN" altLang="en-US" b="1" dirty="0" smtClean="0">
                <a:solidFill>
                  <a:srgbClr val="FF0000"/>
                </a:solidFill>
              </a:rPr>
              <a:t>工具：</a:t>
            </a:r>
            <a:r>
              <a:rPr lang="zh-CN" altLang="en-US" b="1" dirty="0">
                <a:solidFill>
                  <a:srgbClr val="FF0000"/>
                </a:solidFill>
              </a:rPr>
              <a:t>泥工工具、泥工板、湿抹布、毛笔、水粉颜料等。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2754997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）制作出泥板；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）用手捏制出兔头形状；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）将兔头形状用泥浆粘贴在泥板上，继续粘贴兔耳朵；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）分别塑造兔子的眼睛、鼻子、嘴巴、牙齿、胡子、眉毛等部位，并贴在适当的位置；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）进一步装饰：用针棒绘画出胡须的细节特征，用刮棒在泥板表面刮出肌理效果，并添加胡萝卜，增加情境性。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929198"/>
            <a:ext cx="7475537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2" y="642918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/>
              <a:t>三、橡皮泥浮雕解析与制作</a:t>
            </a:r>
          </a:p>
        </p:txBody>
      </p:sp>
      <p:sp>
        <p:nvSpPr>
          <p:cNvPr id="3" name="矩形 2"/>
          <p:cNvSpPr/>
          <p:nvPr/>
        </p:nvSpPr>
        <p:spPr>
          <a:xfrm>
            <a:off x="1428728" y="1428736"/>
            <a:ext cx="65722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橡皮泥贴画是幼儿园常见的泥浮雕造型，一般是指在掌握技法（搓、捏、压、贴、划）的基础上，根据平面底板的大小和主题内容进行构思设计，贴出自己喜爱的物体、情节的一种泥塑活动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/>
              <a:t>以“小熊”为例，介绍泥贴画的</a:t>
            </a:r>
            <a:r>
              <a:rPr lang="zh-CN" altLang="en-US" b="1" dirty="0" smtClean="0"/>
              <a:t>步骤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）构思作品主题；制作底板，注意橡皮泥底厚薄要均匀；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）根据需要准备好制作小熊所需的橡皮泥，注意色彩搭配；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）将小熊贴在白色橡皮泥底板上；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）装饰、修正。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4513026"/>
            <a:ext cx="4519642" cy="184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500570"/>
            <a:ext cx="4432381" cy="183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1357290" y="2690336"/>
          <a:ext cx="7072362" cy="1881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857356" y="1928802"/>
            <a:ext cx="36391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i="1" dirty="0" smtClean="0">
                <a:solidFill>
                  <a:srgbClr val="FF0000"/>
                </a:solidFill>
              </a:rPr>
              <a:t>橡皮泥贴画的注意事项： </a:t>
            </a:r>
            <a:endParaRPr lang="zh-CN" altLang="en-US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0430" y="571480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方正少儿简体" pitchFamily="65" charset="-122"/>
                <a:ea typeface="方正少儿简体" pitchFamily="65" charset="-122"/>
              </a:rPr>
              <a:t>范例</a:t>
            </a:r>
            <a:r>
              <a:rPr lang="zh-CN" altLang="en-US" sz="3200" dirty="0" smtClean="0">
                <a:latin typeface="方正少儿简体" pitchFamily="65" charset="-122"/>
                <a:ea typeface="方正少儿简体" pitchFamily="65" charset="-122"/>
              </a:rPr>
              <a:t>欣赏</a:t>
            </a:r>
            <a:endParaRPr lang="zh-CN" altLang="en-US" sz="3200" dirty="0"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500174"/>
            <a:ext cx="677068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357694"/>
            <a:ext cx="688498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28736"/>
            <a:ext cx="66468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143380"/>
            <a:ext cx="6808787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115328" cy="3340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b="1" dirty="0">
                <a:solidFill>
                  <a:srgbClr val="00B0F0"/>
                </a:solidFill>
                <a:latin typeface="方正少儿简体" pitchFamily="65" charset="-122"/>
                <a:ea typeface="方正少儿简体" pitchFamily="65" charset="-122"/>
              </a:rPr>
              <a:t>第三节 泥圆雕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1714488"/>
            <a:ext cx="6786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一</a:t>
            </a:r>
            <a:r>
              <a:rPr lang="zh-CN" altLang="en-US" sz="2000" b="1" dirty="0" smtClean="0"/>
              <a:t>、概述</a:t>
            </a:r>
            <a:endParaRPr lang="en-US" altLang="zh-CN" sz="2000" b="1" dirty="0" smtClean="0"/>
          </a:p>
          <a:p>
            <a:r>
              <a:rPr lang="zh-CN" altLang="en-US" sz="2000" b="1" dirty="0"/>
              <a:t>圆雕造型有</a:t>
            </a:r>
            <a:r>
              <a:rPr lang="zh-CN" altLang="en-US" sz="2000" b="1" dirty="0">
                <a:solidFill>
                  <a:srgbClr val="FF0000"/>
                </a:solidFill>
              </a:rPr>
              <a:t>组合成型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rgbClr val="FF0000"/>
                </a:solidFill>
              </a:rPr>
              <a:t>整体成型</a:t>
            </a:r>
            <a:r>
              <a:rPr lang="zh-CN" altLang="en-US" sz="2000" b="1" dirty="0"/>
              <a:t>、</a:t>
            </a:r>
            <a:r>
              <a:rPr lang="zh-CN" altLang="en-US" sz="2000" b="1" dirty="0">
                <a:solidFill>
                  <a:srgbClr val="FF0000"/>
                </a:solidFill>
              </a:rPr>
              <a:t>泥条成型</a:t>
            </a:r>
            <a:r>
              <a:rPr lang="zh-CN" altLang="en-US" sz="2000" b="1" dirty="0"/>
              <a:t>和</a:t>
            </a:r>
            <a:r>
              <a:rPr lang="zh-CN" altLang="en-US" sz="2000" b="1" dirty="0">
                <a:solidFill>
                  <a:srgbClr val="FF0000"/>
                </a:solidFill>
              </a:rPr>
              <a:t>拉坯成型</a:t>
            </a:r>
            <a:r>
              <a:rPr lang="zh-CN" altLang="en-US" sz="2000" b="1" dirty="0"/>
              <a:t>等方法，不同的泥材料可能适合于不同的造型方法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endParaRPr lang="en-US" altLang="zh-CN" sz="2000" b="1" dirty="0" smtClean="0"/>
          </a:p>
          <a:p>
            <a:r>
              <a:rPr lang="zh-CN" altLang="en-US" sz="2000" b="1" dirty="0" smtClean="0"/>
              <a:t>二</a:t>
            </a:r>
            <a:r>
              <a:rPr lang="zh-CN" altLang="en-US" sz="2000" b="1" dirty="0" smtClean="0"/>
              <a:t>、</a:t>
            </a:r>
            <a:r>
              <a:rPr lang="zh-CN" altLang="en-US" sz="2000" b="1" dirty="0"/>
              <a:t>解析与</a:t>
            </a:r>
            <a:r>
              <a:rPr lang="zh-CN" altLang="en-US" sz="2000" b="1" dirty="0" smtClean="0"/>
              <a:t>制作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幼儿园</a:t>
            </a:r>
            <a:r>
              <a:rPr lang="zh-CN" altLang="en-US" sz="2000" b="1" dirty="0"/>
              <a:t>一般在玩教具的制作时圆雕往往</a:t>
            </a:r>
            <a:r>
              <a:rPr lang="zh-CN" altLang="en-US" sz="2000" b="1" dirty="0" smtClean="0"/>
              <a:t>采用泥板成型、</a:t>
            </a:r>
            <a:r>
              <a:rPr lang="zh-CN" altLang="en-US" sz="2000" b="1" dirty="0"/>
              <a:t>泥条盘筑、捏塑成型三种主要制作方法，浮雕一般采用组合成型和整体成型两种表现手法，在陶泥成型后会对晾干后的陶泥上色。</a:t>
            </a: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480" y="1071546"/>
            <a:ext cx="55721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</a:rPr>
              <a:t>（一）拉坯成型</a:t>
            </a:r>
          </a:p>
          <a:p>
            <a:r>
              <a:rPr lang="zh-CN" altLang="en-US" b="1" dirty="0"/>
              <a:t>拉坯成型是利用拉坯机产生的离心运动，在旋转过程中，对含水半固化状态的泥料按照设计构思拉伸成型</a:t>
            </a:r>
            <a:r>
              <a:rPr lang="zh-CN" altLang="en-US" b="1" dirty="0" smtClean="0"/>
              <a:t>。一般在专门的陶艺室完成。如</a:t>
            </a:r>
            <a:r>
              <a:rPr lang="zh-CN" altLang="en-US" b="1" dirty="0"/>
              <a:t>薄如蛋壳的黑陶、绚烂夺目的彩陶、晶莹剔透的越窑</a:t>
            </a:r>
            <a:r>
              <a:rPr lang="zh-CN" altLang="en-US" b="1" dirty="0" smtClean="0"/>
              <a:t>陶瓷等。</a:t>
            </a:r>
            <a:endParaRPr lang="en-US" altLang="zh-CN" b="1" dirty="0" smtClean="0"/>
          </a:p>
          <a:p>
            <a:r>
              <a:rPr lang="zh-CN" altLang="en-US" b="1" dirty="0" smtClean="0"/>
              <a:t>操作</a:t>
            </a:r>
            <a:r>
              <a:rPr lang="zh-CN" altLang="en-US" b="1" dirty="0" smtClean="0"/>
              <a:t>步骤分为</a:t>
            </a:r>
            <a:r>
              <a:rPr lang="zh-CN" altLang="en-US" b="1" dirty="0"/>
              <a:t>三个环节：</a:t>
            </a:r>
            <a:r>
              <a:rPr lang="zh-CN" altLang="en-US" b="1" dirty="0">
                <a:solidFill>
                  <a:srgbClr val="FF0000"/>
                </a:solidFill>
              </a:rPr>
              <a:t>碾泥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拉坯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修饰</a:t>
            </a:r>
            <a:r>
              <a:rPr lang="zh-CN" altLang="en-US" b="1" dirty="0" smtClean="0">
                <a:solidFill>
                  <a:srgbClr val="FF0000"/>
                </a:solidFill>
              </a:rPr>
              <a:t>成型</a:t>
            </a:r>
            <a:r>
              <a:rPr lang="zh-CN" altLang="en-US" b="1" dirty="0" smtClean="0"/>
              <a:t>，一般</a:t>
            </a:r>
            <a:r>
              <a:rPr lang="zh-CN" altLang="en-US" b="1" dirty="0"/>
              <a:t>用于容器性物品的制作。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929066"/>
            <a:ext cx="7475537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928670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</a:rPr>
              <a:t>（二）泥板成型</a:t>
            </a:r>
          </a:p>
        </p:txBody>
      </p:sp>
      <p:sp>
        <p:nvSpPr>
          <p:cNvPr id="3" name="矩形 2"/>
          <p:cNvSpPr/>
          <p:nvPr/>
        </p:nvSpPr>
        <p:spPr>
          <a:xfrm>
            <a:off x="1571604" y="1428736"/>
            <a:ext cx="64294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将泥块通过人工滚压成泥板或泥片，然后用这些泥板来进行塑造。最初可以从圆柱体或方盒形开始，熟练以后再做一些复杂的作品。滚泥板时，应从泥块的中心向四周扩散，注意泥的厚度要适合作品的需要。泥板或泥片制作好后，一般会根据造型需要结合切泥、黏结等技法综合制作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1604" y="335756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/>
              <a:t>制作“花瓶”</a:t>
            </a:r>
            <a:r>
              <a:rPr lang="zh-CN" altLang="en-US" b="1" dirty="0" smtClean="0"/>
              <a:t>的步骤</a:t>
            </a:r>
            <a:r>
              <a:rPr lang="zh-CN" altLang="en-US" b="1" dirty="0"/>
              <a:t>如下：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）用滚压法制作泥片；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）根据所需大小，裁出一块长方形的泥板和一块圆形的泥板；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）将圆底放在桌垫上，再把长方形泥板沿着圆底围合；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）切除多余的泥后黏结为筒状。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）修整形状，使其稳固；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6</a:t>
            </a:r>
            <a:r>
              <a:rPr lang="zh-CN" altLang="en-US" b="1" dirty="0"/>
              <a:t>）用泥条做出花形进行装饰。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9" y="1142984"/>
            <a:ext cx="7472426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3286124"/>
            <a:ext cx="7500989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2143116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i="1" dirty="0">
                <a:solidFill>
                  <a:srgbClr val="FF0000"/>
                </a:solidFill>
              </a:rPr>
              <a:t>泥片成型的注意事项： </a:t>
            </a:r>
          </a:p>
          <a:p>
            <a:r>
              <a:rPr lang="zh-CN" altLang="en-US" b="1" dirty="0"/>
              <a:t>第一，制作泥板时，要注意厚薄均匀。</a:t>
            </a:r>
          </a:p>
          <a:p>
            <a:r>
              <a:rPr lang="zh-CN" altLang="en-US" b="1" dirty="0"/>
              <a:t>第二，制作泥板的方法有很多：拍制法、滚压法、切割法等。幼儿园一般用滚压法较多。</a:t>
            </a:r>
          </a:p>
          <a:p>
            <a:r>
              <a:rPr lang="zh-CN" altLang="en-US" b="1" dirty="0"/>
              <a:t>第三，弯曲泥片时为防止泥片塌陷可以在泥片中加入报纸等材料。</a:t>
            </a: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928670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</a:rPr>
              <a:t>（三）捏塑成型</a:t>
            </a:r>
          </a:p>
        </p:txBody>
      </p:sp>
      <p:sp>
        <p:nvSpPr>
          <p:cNvPr id="3" name="矩形 2"/>
          <p:cNvSpPr/>
          <p:nvPr/>
        </p:nvSpPr>
        <p:spPr>
          <a:xfrm>
            <a:off x="1214414" y="2000240"/>
            <a:ext cx="59293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利用泥塑的方法进行陶艺成型，由于整个造型是实心的，所以也叫作实泥成型</a:t>
            </a:r>
            <a:r>
              <a:rPr lang="zh-CN" altLang="en-US" b="1" dirty="0" smtClean="0"/>
              <a:t>。</a:t>
            </a:r>
            <a:r>
              <a:rPr lang="zh-CN" altLang="en-US" b="1" dirty="0"/>
              <a:t>特点是能够保持塑造的外在肌理和创作痕迹</a:t>
            </a:r>
            <a:r>
              <a:rPr lang="zh-CN" altLang="en-US" b="1" dirty="0" smtClean="0"/>
              <a:t>，造型比较随意。</a:t>
            </a:r>
            <a:endParaRPr lang="en-US" altLang="zh-CN" b="1" dirty="0" smtClean="0"/>
          </a:p>
          <a:p>
            <a:r>
              <a:rPr lang="zh-CN" altLang="en-US" b="1" dirty="0"/>
              <a:t>一种是简单物品直接捏塑成型，是先捏出形象的主要形状，如圆柱体、圆锥体等，然后在此基础上捏出其他形象，如烟灰缸、</a:t>
            </a:r>
            <a:r>
              <a:rPr lang="zh-CN" altLang="en-US" b="1" dirty="0" smtClean="0"/>
              <a:t>花盆。</a:t>
            </a:r>
            <a:endParaRPr lang="en-US" altLang="zh-CN" b="1" dirty="0" smtClean="0"/>
          </a:p>
          <a:p>
            <a:r>
              <a:rPr lang="zh-CN" altLang="en-US" b="1" dirty="0" smtClean="0"/>
              <a:t>另外</a:t>
            </a:r>
            <a:r>
              <a:rPr lang="zh-CN" altLang="en-US" b="1" dirty="0"/>
              <a:t>一种较复杂的需要进行捏塑黏结成型，将复杂的陶艺造型分解为若干个小段来捏塑，然后相互黏结，如恐龙的捏</a:t>
            </a:r>
            <a:r>
              <a:rPr lang="zh-CN" altLang="en-US" b="1" dirty="0" smtClean="0"/>
              <a:t>塑。</a:t>
            </a:r>
            <a:endParaRPr lang="zh-CN" altLang="en-US" b="1" dirty="0"/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290" y="785794"/>
            <a:ext cx="75724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1</a:t>
            </a:r>
            <a:r>
              <a:rPr lang="zh-CN" altLang="en-US" b="1" dirty="0">
                <a:solidFill>
                  <a:srgbClr val="00B050"/>
                </a:solidFill>
              </a:rPr>
              <a:t>．独立捏塑成型：花盆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）确定塑造形象，设计图稿；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）将紫砂泥团成一个圆柱体；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）将拇指插入圆柱体中心位置，向外用力推泥，捏出一个花盆的造型；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）在花盆的底部捏塑出三个腿，并用工具及时将边缘处抹平；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）用一些小泥片对花盆进行装饰；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6</a:t>
            </a:r>
            <a:r>
              <a:rPr lang="zh-CN" altLang="en-US" b="1" dirty="0"/>
              <a:t>）修整造型，完成作品。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94443"/>
            <a:ext cx="6858048" cy="39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290" y="754733"/>
            <a:ext cx="70723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2</a:t>
            </a:r>
            <a:r>
              <a:rPr lang="zh-CN" altLang="en-US" b="1" dirty="0">
                <a:solidFill>
                  <a:srgbClr val="00B050"/>
                </a:solidFill>
              </a:rPr>
              <a:t>．组合捏塑成型：恐龙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）确定塑造形象，设计图稿；根据造型需要，进行分泥；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）将泥团成球状体，然后捏塑恐龙的身体（半圆球体）；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）根据大小比例捏塑出四肢，用泥浆粘贴在身体下方；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）捏塑出恐龙的脖子，用泥浆粘贴在身体前方；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5</a:t>
            </a:r>
            <a:r>
              <a:rPr lang="zh-CN" altLang="en-US" b="1" dirty="0"/>
              <a:t>）捏塑出恐龙的头部、尾巴、身上的花纹，并进行各个部位黏结，完成作品。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928934"/>
            <a:ext cx="6827837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0166" y="92867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（</a:t>
            </a:r>
            <a:r>
              <a:rPr lang="zh-CN" altLang="en-US" b="1" dirty="0"/>
              <a:t>四）泥条盘筑</a:t>
            </a:r>
          </a:p>
        </p:txBody>
      </p:sp>
      <p:sp>
        <p:nvSpPr>
          <p:cNvPr id="3" name="矩形 2"/>
          <p:cNvSpPr/>
          <p:nvPr/>
        </p:nvSpPr>
        <p:spPr>
          <a:xfrm>
            <a:off x="1500166" y="1571612"/>
            <a:ext cx="564360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泥条法是通过泥条来构筑成型的一种盘筑技法。泥条可以是经手搓成，也可以通过压泥条工具挤压成型。搓泥条时要把握好泥的可塑性，以免在盘筑形状时产生开裂</a:t>
            </a:r>
            <a:r>
              <a:rPr lang="zh-CN" altLang="en-US" b="1" dirty="0" smtClean="0"/>
              <a:t>。</a:t>
            </a:r>
            <a:r>
              <a:rPr lang="zh-CN" altLang="en-US" b="1" dirty="0"/>
              <a:t>在盘筑过程中，要把握好泥的干湿度，注意掌握好造型的轮廓线。以泥条盘筑法创作的作品特点是古朴、流畅，富于变化。</a:t>
            </a:r>
          </a:p>
          <a:p>
            <a:r>
              <a:rPr lang="zh-CN" altLang="en-US" b="1" dirty="0"/>
              <a:t>以制作“烟灰缸”为例，步骤如</a:t>
            </a:r>
            <a:r>
              <a:rPr lang="zh-CN" altLang="en-US" b="1" dirty="0" smtClean="0"/>
              <a:t>图：</a:t>
            </a:r>
            <a:endParaRPr lang="en-US" altLang="zh-CN" b="1" dirty="0" smtClean="0"/>
          </a:p>
          <a:p>
            <a:r>
              <a:rPr lang="zh-CN" altLang="en-US" b="1" dirty="0"/>
              <a:t>（</a:t>
            </a:r>
            <a:r>
              <a:rPr lang="en-US" altLang="zh-CN" b="1" dirty="0"/>
              <a:t>1</a:t>
            </a:r>
            <a:r>
              <a:rPr lang="zh-CN" altLang="en-US" b="1" dirty="0"/>
              <a:t>）准备烟灰缸所需要的底板；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）搓泥条，注意泥条粗细均匀；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3</a:t>
            </a:r>
            <a:r>
              <a:rPr lang="zh-CN" altLang="en-US" b="1" dirty="0"/>
              <a:t>）盘筑，根据造型要求将泥条一层层盘高，注意抹平内壁，使泥条之间连接更紧； </a:t>
            </a:r>
          </a:p>
          <a:p>
            <a:r>
              <a:rPr lang="zh-CN" altLang="en-US" b="1" dirty="0"/>
              <a:t>（</a:t>
            </a:r>
            <a:r>
              <a:rPr lang="en-US" altLang="zh-CN" b="1" dirty="0"/>
              <a:t>4</a:t>
            </a:r>
            <a:r>
              <a:rPr lang="zh-CN" altLang="en-US" b="1" dirty="0"/>
              <a:t>）修正，注意盘到一定高度要收口，并适当对烟灰缸外部进行装饰。</a:t>
            </a:r>
          </a:p>
        </p:txBody>
      </p:sp>
    </p:spTree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38" y="895350"/>
            <a:ext cx="747553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B0F0"/>
                </a:solidFill>
                <a:latin typeface="方正少儿简体" pitchFamily="65" charset="-122"/>
                <a:ea typeface="方正少儿简体" pitchFamily="65" charset="-122"/>
              </a:rPr>
              <a:t>第一节 泥塑概述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1000100" y="2500306"/>
            <a:ext cx="65722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/>
              <a:t>泥塑艺术是中国民间一种古老的传统艺术形式。它是以加工过的</a:t>
            </a:r>
            <a:r>
              <a:rPr lang="zh-CN" altLang="en-US" sz="2000" b="1" dirty="0">
                <a:solidFill>
                  <a:srgbClr val="FF0000"/>
                </a:solidFill>
              </a:rPr>
              <a:t>自然泥土</a:t>
            </a:r>
            <a:r>
              <a:rPr lang="zh-CN" altLang="en-US" sz="2000" b="1" dirty="0"/>
              <a:t>（或其他可塑性材料）为主要材料，通过</a:t>
            </a:r>
            <a:r>
              <a:rPr lang="zh-CN" altLang="en-US" sz="2000" b="1" dirty="0">
                <a:solidFill>
                  <a:srgbClr val="FF0000"/>
                </a:solidFill>
              </a:rPr>
              <a:t>团、捏、搓、塑</a:t>
            </a:r>
            <a:r>
              <a:rPr lang="zh-CN" altLang="en-US" sz="2000" b="1" dirty="0"/>
              <a:t>等表现手法和一些简单工具，塑造出具有立体性、实体感的手工艺术品的</a:t>
            </a:r>
            <a:r>
              <a:rPr lang="zh-CN" altLang="en-US" sz="2000" b="1" dirty="0" smtClean="0"/>
              <a:t>活动</a:t>
            </a:r>
            <a:r>
              <a:rPr lang="zh-CN" altLang="en-US" sz="2000" b="1" dirty="0"/>
              <a:t>。泥工活动不仅能充分发展幼儿手指、手掌、手腕和手臂的小肌肉及手部动作的灵活性，而且对幼儿的物体认识能力、观察造型能力都有很大的提高。</a:t>
            </a: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85918" y="57148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三、超轻黏土及橡皮泥圆雕解析与制作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2143116"/>
            <a:ext cx="292895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超轻黏土及橡皮泥的圆雕造型主要用于幼儿园的教育教学活动</a:t>
            </a:r>
            <a:r>
              <a:rPr lang="zh-CN" altLang="en-US" b="1" dirty="0" smtClean="0"/>
              <a:t>，</a:t>
            </a:r>
            <a:r>
              <a:rPr lang="zh-CN" altLang="en-US" b="1" dirty="0"/>
              <a:t>练习要从基本形体开始进行，也就是根据塑造物体的基本形状，先将橡皮泥做成圆球体、椭圆体、圆锥体等，再运用一些泥塑的基本技能将基本形体变换成各种立体玩具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en-US" altLang="zh-CN" b="1" dirty="0">
                <a:solidFill>
                  <a:srgbClr val="00B050"/>
                </a:solidFill>
              </a:rPr>
              <a:t>1</a:t>
            </a:r>
            <a:r>
              <a:rPr lang="zh-CN" altLang="en-US" b="1" dirty="0">
                <a:solidFill>
                  <a:srgbClr val="00B050"/>
                </a:solidFill>
              </a:rPr>
              <a:t>．超轻黏土</a:t>
            </a:r>
            <a:r>
              <a:rPr lang="zh-CN" altLang="en-US" b="1" dirty="0" smtClean="0">
                <a:solidFill>
                  <a:srgbClr val="00B050"/>
                </a:solidFill>
              </a:rPr>
              <a:t>：制作</a:t>
            </a:r>
            <a:r>
              <a:rPr lang="zh-CN" altLang="en-US" b="1" dirty="0" smtClean="0">
                <a:solidFill>
                  <a:srgbClr val="00B050"/>
                </a:solidFill>
              </a:rPr>
              <a:t>小象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571612"/>
            <a:ext cx="5534055" cy="259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4143380"/>
            <a:ext cx="556621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785794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</a:rPr>
              <a:t>（二）橡皮泥：玫瑰花制作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581977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500174"/>
            <a:ext cx="59055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4071942"/>
            <a:ext cx="6742113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500430" y="571480"/>
            <a:ext cx="2643206" cy="5847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方正少儿简体" pitchFamily="65" charset="-122"/>
                <a:ea typeface="方正少儿简体" pitchFamily="65" charset="-122"/>
              </a:rPr>
              <a:t>范例</a:t>
            </a:r>
            <a:r>
              <a:rPr lang="zh-CN" altLang="en-US" sz="3200" dirty="0" smtClean="0">
                <a:latin typeface="方正少儿简体" pitchFamily="65" charset="-122"/>
                <a:ea typeface="方正少儿简体" pitchFamily="65" charset="-122"/>
              </a:rPr>
              <a:t>欣赏</a:t>
            </a:r>
            <a:endParaRPr lang="zh-CN" altLang="en-US" sz="3200" dirty="0"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8860" y="6429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课后实践</a:t>
            </a:r>
          </a:p>
        </p:txBody>
      </p:sp>
      <p:sp>
        <p:nvSpPr>
          <p:cNvPr id="3" name="矩形 2"/>
          <p:cNvSpPr/>
          <p:nvPr/>
        </p:nvSpPr>
        <p:spPr>
          <a:xfrm>
            <a:off x="2071670" y="335756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en-US" b="1" dirty="0"/>
              <a:t>．用陶泥制作一个幼儿喜爱的卡通形象立体泥塑作品。</a:t>
            </a:r>
          </a:p>
          <a:p>
            <a:r>
              <a:rPr lang="en-US" altLang="zh-CN" b="1" dirty="0"/>
              <a:t>2</a:t>
            </a:r>
            <a:r>
              <a:rPr lang="zh-CN" altLang="en-US" b="1" dirty="0"/>
              <a:t>．以小小动物园为题材，用超轻黏土制作一组泥塑微景观。</a:t>
            </a:r>
          </a:p>
          <a:p>
            <a:r>
              <a:rPr lang="en-US" altLang="zh-CN" b="1" dirty="0"/>
              <a:t>3</a:t>
            </a:r>
            <a:r>
              <a:rPr lang="zh-CN" altLang="en-US" b="1" dirty="0"/>
              <a:t>．利用身边的废旧物品，用超轻黏土装扮它。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3705451" cy="278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71678"/>
            <a:ext cx="3285826" cy="246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71435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一、泥塑的工具与材料</a:t>
            </a:r>
          </a:p>
        </p:txBody>
      </p:sp>
      <p:sp>
        <p:nvSpPr>
          <p:cNvPr id="3" name="矩形 2"/>
          <p:cNvSpPr/>
          <p:nvPr/>
        </p:nvSpPr>
        <p:spPr>
          <a:xfrm>
            <a:off x="1285852" y="1643050"/>
            <a:ext cx="67151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（一）泥材料</a:t>
            </a:r>
          </a:p>
          <a:p>
            <a:r>
              <a:rPr lang="en-US" altLang="zh-CN" b="1" dirty="0">
                <a:solidFill>
                  <a:srgbClr val="00B050"/>
                </a:solidFill>
              </a:rPr>
              <a:t>1</a:t>
            </a:r>
            <a:r>
              <a:rPr lang="zh-CN" altLang="en-US" b="1" dirty="0">
                <a:solidFill>
                  <a:srgbClr val="00B050"/>
                </a:solidFill>
              </a:rPr>
              <a:t>．陶泥</a:t>
            </a:r>
          </a:p>
          <a:p>
            <a:r>
              <a:rPr lang="zh-CN" altLang="en-US" b="1" dirty="0"/>
              <a:t>陶泥即陶土，也称为</a:t>
            </a:r>
            <a:r>
              <a:rPr lang="zh-CN" altLang="en-US" b="1" dirty="0" smtClean="0"/>
              <a:t>黏土，</a:t>
            </a:r>
            <a:r>
              <a:rPr lang="zh-CN" altLang="en-US" b="1" dirty="0"/>
              <a:t>是大自然中的一种极为普遍的</a:t>
            </a:r>
            <a:r>
              <a:rPr lang="zh-CN" altLang="en-US" b="1" dirty="0" smtClean="0"/>
              <a:t>资源。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优点</a:t>
            </a:r>
            <a:r>
              <a:rPr lang="zh-CN" altLang="en-US" b="1" dirty="0" smtClean="0"/>
              <a:t>：取材</a:t>
            </a:r>
            <a:r>
              <a:rPr lang="zh-CN" altLang="en-US" b="1" dirty="0"/>
              <a:t>方便、经济适用，捏塑手感好</a:t>
            </a:r>
            <a:r>
              <a:rPr lang="zh-CN" altLang="en-US" b="1" dirty="0" smtClean="0"/>
              <a:t>，</a:t>
            </a:r>
            <a:r>
              <a:rPr lang="zh-CN" altLang="en-US" b="1" dirty="0"/>
              <a:t>作品也可以做得</a:t>
            </a:r>
            <a:r>
              <a:rPr lang="zh-CN" altLang="en-US" b="1" dirty="0" smtClean="0"/>
              <a:t>较大，保存时间长。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缺点</a:t>
            </a:r>
            <a:r>
              <a:rPr lang="zh-CN" altLang="en-US" b="1" dirty="0" smtClean="0"/>
              <a:t>：和泥</a:t>
            </a:r>
            <a:r>
              <a:rPr lang="zh-CN" altLang="en-US" b="1" dirty="0"/>
              <a:t>烦琐、不方便、不卫生、干后易裂，操作过程中要适当加入泥浆使之变软。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000504"/>
            <a:ext cx="2714644" cy="240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71435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一、泥塑的工具与材料</a:t>
            </a:r>
          </a:p>
        </p:txBody>
      </p:sp>
      <p:sp>
        <p:nvSpPr>
          <p:cNvPr id="3" name="矩形 2"/>
          <p:cNvSpPr/>
          <p:nvPr/>
        </p:nvSpPr>
        <p:spPr>
          <a:xfrm>
            <a:off x="1285852" y="1643050"/>
            <a:ext cx="692948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2</a:t>
            </a:r>
            <a:r>
              <a:rPr lang="zh-CN" altLang="en-US" b="1" dirty="0">
                <a:solidFill>
                  <a:srgbClr val="00B050"/>
                </a:solidFill>
              </a:rPr>
              <a:t>．</a:t>
            </a:r>
            <a:r>
              <a:rPr lang="zh-CN" altLang="en-US" b="1" dirty="0" smtClean="0">
                <a:solidFill>
                  <a:srgbClr val="00B050"/>
                </a:solidFill>
              </a:rPr>
              <a:t>橡皮泥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/>
              <a:t>橡皮泥属于</a:t>
            </a:r>
            <a:r>
              <a:rPr lang="zh-CN" altLang="en-US" b="1" dirty="0" smtClean="0"/>
              <a:t>油泥</a:t>
            </a:r>
            <a:r>
              <a:rPr lang="zh-CN" altLang="en-US" b="1" dirty="0"/>
              <a:t>，它使用方便，色彩鲜艳，黏性强，取用方便</a:t>
            </a:r>
            <a:r>
              <a:rPr lang="zh-CN" altLang="en-US" b="1" dirty="0" smtClean="0"/>
              <a:t>，幼儿园多使用。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优点</a:t>
            </a:r>
            <a:r>
              <a:rPr lang="zh-CN" altLang="en-US" b="1" dirty="0" smtClean="0"/>
              <a:t>：</a:t>
            </a:r>
            <a:r>
              <a:rPr lang="zh-CN" altLang="en-US" b="1" dirty="0"/>
              <a:t>黏性较强，易于粘接，在造型中，易于将物象分解为若干部分，再组合黏结而成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缺点</a:t>
            </a:r>
            <a:r>
              <a:rPr lang="zh-CN" altLang="en-US" b="1" dirty="0" smtClean="0"/>
              <a:t>：硬度</a:t>
            </a:r>
            <a:r>
              <a:rPr lang="zh-CN" altLang="en-US" b="1" dirty="0"/>
              <a:t>会因为气温的变化而变化，冬天</a:t>
            </a:r>
            <a:r>
              <a:rPr lang="zh-CN" altLang="en-US" b="1" dirty="0" smtClean="0"/>
              <a:t>易变</a:t>
            </a:r>
            <a:r>
              <a:rPr lang="zh-CN" altLang="en-US" b="1" dirty="0"/>
              <a:t>硬，夏天易变黏，若温度不适不太利于幼儿</a:t>
            </a:r>
            <a:r>
              <a:rPr lang="zh-CN" altLang="en-US" b="1" dirty="0" smtClean="0"/>
              <a:t>操作，</a:t>
            </a:r>
            <a:r>
              <a:rPr lang="zh-CN" altLang="en-US" b="1" dirty="0"/>
              <a:t>难以制作较大的立体造型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857628"/>
            <a:ext cx="3857652" cy="247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71435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一、泥塑的工具与材料</a:t>
            </a:r>
          </a:p>
        </p:txBody>
      </p:sp>
      <p:sp>
        <p:nvSpPr>
          <p:cNvPr id="3" name="矩形 2"/>
          <p:cNvSpPr/>
          <p:nvPr/>
        </p:nvSpPr>
        <p:spPr>
          <a:xfrm>
            <a:off x="1285852" y="1643050"/>
            <a:ext cx="69294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3</a:t>
            </a:r>
            <a:r>
              <a:rPr lang="zh-CN" altLang="en-US" b="1" dirty="0">
                <a:solidFill>
                  <a:srgbClr val="00B050"/>
                </a:solidFill>
              </a:rPr>
              <a:t>．超</a:t>
            </a:r>
            <a:r>
              <a:rPr lang="zh-CN" altLang="en-US" b="1" dirty="0" smtClean="0">
                <a:solidFill>
                  <a:srgbClr val="00B050"/>
                </a:solidFill>
              </a:rPr>
              <a:t>轻黏土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/>
              <a:t>也称为太空泥，是黏土里的一种，捏塑起来更舒适，更适合造型，且作品很可爱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优点</a:t>
            </a:r>
            <a:r>
              <a:rPr lang="zh-CN" altLang="en-US" b="1" dirty="0" smtClean="0"/>
              <a:t>：</a:t>
            </a:r>
            <a:r>
              <a:rPr lang="zh-CN" altLang="en-US" b="1" dirty="0"/>
              <a:t>轻便、无毒无味、可风干定型，拉伸效果更好，颜色多种，可以用基本颜色按比例调配各种颜色，混色</a:t>
            </a:r>
            <a:r>
              <a:rPr lang="zh-CN" altLang="en-US" b="1" dirty="0" smtClean="0"/>
              <a:t>容易，作品可保存</a:t>
            </a:r>
            <a:r>
              <a:rPr lang="en-US" altLang="zh-CN" b="1" dirty="0" smtClean="0"/>
              <a:t>4~5</a:t>
            </a:r>
            <a:r>
              <a:rPr lang="zh-CN" altLang="en-US" b="1" dirty="0" smtClean="0"/>
              <a:t>年。</a:t>
            </a:r>
            <a:endParaRPr lang="en-US" altLang="zh-CN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571876"/>
            <a:ext cx="2495552" cy="2495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71435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一、泥塑的工具与材料</a:t>
            </a:r>
          </a:p>
        </p:txBody>
      </p:sp>
      <p:sp>
        <p:nvSpPr>
          <p:cNvPr id="3" name="矩形 2"/>
          <p:cNvSpPr/>
          <p:nvPr/>
        </p:nvSpPr>
        <p:spPr>
          <a:xfrm>
            <a:off x="1285852" y="1643050"/>
            <a:ext cx="6929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B050"/>
                </a:solidFill>
              </a:rPr>
              <a:t>4</a:t>
            </a:r>
            <a:r>
              <a:rPr lang="zh-CN" altLang="en-US" b="1" dirty="0">
                <a:solidFill>
                  <a:srgbClr val="00B050"/>
                </a:solidFill>
              </a:rPr>
              <a:t>．</a:t>
            </a:r>
            <a:r>
              <a:rPr lang="zh-CN" altLang="en-US" b="1" dirty="0" smtClean="0">
                <a:solidFill>
                  <a:srgbClr val="00B050"/>
                </a:solidFill>
              </a:rPr>
              <a:t>面团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r>
              <a:rPr lang="zh-CN" altLang="en-US" b="1" dirty="0"/>
              <a:t>面团是用面粉加少量防腐剂制成。在和面时加入少量防腐剂，再放入锅内蒸十几分钟，放凉后即成。根据需要可以在面粉中加入少量食用颜料制成彩色面团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优点</a:t>
            </a:r>
            <a:r>
              <a:rPr lang="zh-CN" altLang="en-US" b="1" dirty="0" smtClean="0"/>
              <a:t>：</a:t>
            </a:r>
            <a:r>
              <a:rPr lang="zh-CN" altLang="en-US" b="1" dirty="0"/>
              <a:t>卫生、柔软，取材</a:t>
            </a:r>
            <a:r>
              <a:rPr lang="zh-CN" altLang="en-US" b="1" dirty="0" smtClean="0"/>
              <a:t>方便。</a:t>
            </a:r>
            <a:endParaRPr lang="en-US" altLang="zh-CN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3500438"/>
            <a:ext cx="4443425" cy="246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4480" y="64291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</a:rPr>
              <a:t>（二）常用工具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221455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泥工板</a:t>
            </a:r>
            <a:r>
              <a:rPr lang="zh-CN" altLang="en-US" b="1" dirty="0"/>
              <a:t>：也叫垫板，目的是不弄脏桌面并能保持作品底部平整，可用纤维板、木板、三合板或者塑料板代替。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泥塑刀</a:t>
            </a:r>
            <a:r>
              <a:rPr lang="zh-CN" altLang="en-US" b="1" dirty="0"/>
              <a:t>：也称为泥工</a:t>
            </a:r>
            <a:r>
              <a:rPr lang="zh-CN" altLang="en-US" b="1" dirty="0" smtClean="0"/>
              <a:t>刀 </a:t>
            </a:r>
            <a:r>
              <a:rPr lang="zh-CN" altLang="en-US" b="1" dirty="0"/>
              <a:t>，用木或塑料制成，形状有尖、圆、扁、锯齿等多种形状，可在泥塑中达到手所不能达到的</a:t>
            </a:r>
            <a:r>
              <a:rPr lang="zh-CN" altLang="en-US" b="1" dirty="0" smtClean="0"/>
              <a:t>效果。</a:t>
            </a:r>
            <a:endParaRPr lang="en-US" altLang="zh-CN" b="1" dirty="0" smtClean="0"/>
          </a:p>
          <a:p>
            <a:r>
              <a:rPr lang="zh-CN" altLang="en-US" b="1" dirty="0">
                <a:solidFill>
                  <a:srgbClr val="FF0000"/>
                </a:solidFill>
              </a:rPr>
              <a:t>湿布</a:t>
            </a:r>
            <a:r>
              <a:rPr lang="zh-CN" altLang="en-US" b="1" dirty="0"/>
              <a:t>：用于擦手，在陶泥作品制作中还可以用于蒙在作品上以免干燥。</a:t>
            </a:r>
          </a:p>
          <a:p>
            <a:r>
              <a:rPr lang="zh-CN" altLang="en-US" b="1" dirty="0">
                <a:solidFill>
                  <a:srgbClr val="FF0000"/>
                </a:solidFill>
              </a:rPr>
              <a:t>毛笔、颜料</a:t>
            </a:r>
            <a:r>
              <a:rPr lang="zh-CN" altLang="en-US" b="1" dirty="0"/>
              <a:t>：主要用于陶泥作品干燥后的着色，可用水粉颜料。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357430"/>
            <a:ext cx="3095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主题17">
  <a:themeElements>
    <a:clrScheme name="BLUEPRNT 2">
      <a:dk1>
        <a:srgbClr val="40458C"/>
      </a:dk1>
      <a:lt1>
        <a:srgbClr val="FFFFFF"/>
      </a:lt1>
      <a:dk2>
        <a:srgbClr val="9900CC"/>
      </a:dk2>
      <a:lt2>
        <a:srgbClr val="1B285F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NT">
      <a:majorFont>
        <a:latin typeface="华文新魏"/>
        <a:ea typeface="华文新魏"/>
        <a:cs typeface="Tahoma"/>
      </a:majorFont>
      <a:minorFont>
        <a:latin typeface="Times New Roman"/>
        <a:ea typeface="宋体"/>
        <a:cs typeface="Taho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PR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2">
        <a:dk1>
          <a:srgbClr val="40458C"/>
        </a:dk1>
        <a:lt1>
          <a:srgbClr val="FFFFFF"/>
        </a:lt1>
        <a:dk2>
          <a:srgbClr val="9900CC"/>
        </a:dk2>
        <a:lt2>
          <a:srgbClr val="1B285F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3">
        <a:dk1>
          <a:srgbClr val="000000"/>
        </a:dk1>
        <a:lt1>
          <a:srgbClr val="FFFFFF"/>
        </a:lt1>
        <a:dk2>
          <a:srgbClr val="4D4D4D"/>
        </a:dk2>
        <a:lt2>
          <a:srgbClr val="333333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4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5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6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7">
        <a:dk1>
          <a:srgbClr val="003D62"/>
        </a:dk1>
        <a:lt1>
          <a:srgbClr val="E3F0F9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EFF6FB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8">
        <a:dk1>
          <a:srgbClr val="003D62"/>
        </a:dk1>
        <a:lt1>
          <a:srgbClr val="FFFFFF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9">
        <a:dk1>
          <a:srgbClr val="333300"/>
        </a:dk1>
        <a:lt1>
          <a:srgbClr val="FFFFFF"/>
        </a:lt1>
        <a:dk2>
          <a:srgbClr val="663300"/>
        </a:dk2>
        <a:lt2>
          <a:srgbClr val="000000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主题17</Template>
  <TotalTime>201</TotalTime>
  <Words>2489</Words>
  <Application>Microsoft Office PowerPoint</Application>
  <PresentationFormat>全屏显示(4:3)</PresentationFormat>
  <Paragraphs>129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主题17</vt:lpstr>
      <vt:lpstr>Office 主题</vt:lpstr>
      <vt:lpstr>单元四 泥塑造型</vt:lpstr>
      <vt:lpstr>幻灯片 2</vt:lpstr>
      <vt:lpstr>第一节 泥塑概述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第二节 泥浮雕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第三节 泥圆雕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单元四 泥塑造型</dc:title>
  <dc:creator>User</dc:creator>
  <cp:lastModifiedBy>User</cp:lastModifiedBy>
  <cp:revision>16</cp:revision>
  <dcterms:created xsi:type="dcterms:W3CDTF">2018-06-12T06:54:19Z</dcterms:created>
  <dcterms:modified xsi:type="dcterms:W3CDTF">2018-06-13T10:59:51Z</dcterms:modified>
</cp:coreProperties>
</file>